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54" r:id="rId1"/>
  </p:sldMasterIdLst>
  <p:notesMasterIdLst>
    <p:notesMasterId r:id="rId23"/>
  </p:notesMasterIdLst>
  <p:handoutMasterIdLst>
    <p:handoutMasterId r:id="rId24"/>
  </p:handoutMasterIdLst>
  <p:sldIdLst>
    <p:sldId id="328" r:id="rId2"/>
    <p:sldId id="331" r:id="rId3"/>
    <p:sldId id="332" r:id="rId4"/>
    <p:sldId id="333" r:id="rId5"/>
    <p:sldId id="365" r:id="rId6"/>
    <p:sldId id="361" r:id="rId7"/>
    <p:sldId id="362" r:id="rId8"/>
    <p:sldId id="363" r:id="rId9"/>
    <p:sldId id="364" r:id="rId10"/>
    <p:sldId id="334" r:id="rId11"/>
    <p:sldId id="335" r:id="rId12"/>
    <p:sldId id="336" r:id="rId13"/>
    <p:sldId id="337" r:id="rId14"/>
    <p:sldId id="338" r:id="rId15"/>
    <p:sldId id="339" r:id="rId16"/>
    <p:sldId id="340" r:id="rId17"/>
    <p:sldId id="341" r:id="rId18"/>
    <p:sldId id="345" r:id="rId19"/>
    <p:sldId id="342" r:id="rId20"/>
    <p:sldId id="343" r:id="rId21"/>
    <p:sldId id="344" r:id="rId22"/>
  </p:sldIdLst>
  <p:sldSz cx="9144000" cy="6858000" type="screen4x3"/>
  <p:notesSz cx="6858000" cy="9144000"/>
  <p:custDataLst>
    <p:tags r:id="rId25"/>
  </p:custDataLst>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326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8300"/>
    <a:srgbClr val="CC9900"/>
    <a:srgbClr val="9D7429"/>
    <a:srgbClr val="0033CC"/>
    <a:srgbClr val="FF3300"/>
    <a:srgbClr val="663300"/>
    <a:srgbClr val="800000"/>
    <a:srgbClr val="644A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18" autoAdjust="0"/>
    <p:restoredTop sz="87811" autoAdjust="0"/>
  </p:normalViewPr>
  <p:slideViewPr>
    <p:cSldViewPr>
      <p:cViewPr varScale="1">
        <p:scale>
          <a:sx n="96" d="100"/>
          <a:sy n="96" d="100"/>
        </p:scale>
        <p:origin x="1662" y="96"/>
      </p:cViewPr>
      <p:guideLst>
        <p:guide orient="horz" pos="2208"/>
        <p:guide pos="32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32"/>
    </p:cViewPr>
  </p:sorterViewPr>
  <p:notesViewPr>
    <p:cSldViewPr>
      <p:cViewPr varScale="1">
        <p:scale>
          <a:sx n="54" d="100"/>
          <a:sy n="54" d="100"/>
        </p:scale>
        <p:origin x="-112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940B950D-F848-6B63-9A04-A8B67854669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9507" name="Rectangle 3">
            <a:extLst>
              <a:ext uri="{FF2B5EF4-FFF2-40B4-BE49-F238E27FC236}">
                <a16:creationId xmlns:a16="http://schemas.microsoft.com/office/drawing/2014/main" id="{38B96DC6-1FEE-5804-2B7A-AD901A8D4081}"/>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9508" name="Rectangle 4">
            <a:extLst>
              <a:ext uri="{FF2B5EF4-FFF2-40B4-BE49-F238E27FC236}">
                <a16:creationId xmlns:a16="http://schemas.microsoft.com/office/drawing/2014/main" id="{1E5F6A89-18C0-0B50-080A-FD0E5FD633E6}"/>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9509" name="Rectangle 5">
            <a:extLst>
              <a:ext uri="{FF2B5EF4-FFF2-40B4-BE49-F238E27FC236}">
                <a16:creationId xmlns:a16="http://schemas.microsoft.com/office/drawing/2014/main" id="{28FA9DA2-8A00-46EC-C273-7CC8FEE07E50}"/>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7447616-53F3-4727-AC00-176C2CF40B2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98523B9-3AA3-FA2D-DE53-81DA819F5A2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a:extLst>
              <a:ext uri="{FF2B5EF4-FFF2-40B4-BE49-F238E27FC236}">
                <a16:creationId xmlns:a16="http://schemas.microsoft.com/office/drawing/2014/main" id="{E3976BA3-D557-9F91-8BCA-A977841E874B}"/>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a:extLst>
              <a:ext uri="{FF2B5EF4-FFF2-40B4-BE49-F238E27FC236}">
                <a16:creationId xmlns:a16="http://schemas.microsoft.com/office/drawing/2014/main" id="{3C6653B0-B28E-9B7B-05B8-78B8345E9073}"/>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483B6DAE-5C5F-8671-2EFA-CC614BD3425E}"/>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832B73D7-C6C6-1317-D6EA-E8597CEA9BBF}"/>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a:extLst>
              <a:ext uri="{FF2B5EF4-FFF2-40B4-BE49-F238E27FC236}">
                <a16:creationId xmlns:a16="http://schemas.microsoft.com/office/drawing/2014/main" id="{3DAC1476-02D4-F754-63E8-5DE057C288A5}"/>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E61A551-58DA-4E7C-A914-0E86D8A4135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62304C9-4FEC-FA7E-B1C4-4E7099732D16}"/>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86A3BC7-3B6E-4EB2-B06A-513ACC44DA15}" type="slidenum">
              <a:rPr lang="en-US" altLang="en-US"/>
              <a:pPr/>
              <a:t>0</a:t>
            </a:fld>
            <a:endParaRPr lang="en-US" altLang="en-US"/>
          </a:p>
        </p:txBody>
      </p:sp>
      <p:sp>
        <p:nvSpPr>
          <p:cNvPr id="26627" name="Rectangle 2">
            <a:extLst>
              <a:ext uri="{FF2B5EF4-FFF2-40B4-BE49-F238E27FC236}">
                <a16:creationId xmlns:a16="http://schemas.microsoft.com/office/drawing/2014/main" id="{68D99902-132E-5449-B9A4-859C8BA5CBFE}"/>
              </a:ext>
            </a:extLst>
          </p:cNvPr>
          <p:cNvSpPr>
            <a:spLocks noChangeArrowheads="1" noTextEdit="1"/>
          </p:cNvSpPr>
          <p:nvPr>
            <p:ph type="sldImg"/>
          </p:nvPr>
        </p:nvSpPr>
        <p:spPr>
          <a:ln/>
        </p:spPr>
      </p:sp>
      <p:sp>
        <p:nvSpPr>
          <p:cNvPr id="26628" name="Rectangle 3">
            <a:extLst>
              <a:ext uri="{FF2B5EF4-FFF2-40B4-BE49-F238E27FC236}">
                <a16:creationId xmlns:a16="http://schemas.microsoft.com/office/drawing/2014/main" id="{02A1F13C-7857-73F5-2F4B-83DAF2D5037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418420E-A93D-E4F0-6DB5-363F5E8DADBD}"/>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E124B35-2ECF-4688-95D9-DF9D68EC1CC0}" type="slidenum">
              <a:rPr lang="en-US" altLang="en-US"/>
              <a:pPr/>
              <a:t>14</a:t>
            </a:fld>
            <a:endParaRPr lang="en-US" altLang="en-US"/>
          </a:p>
        </p:txBody>
      </p:sp>
      <p:sp>
        <p:nvSpPr>
          <p:cNvPr id="35843" name="Rectangle 2">
            <a:extLst>
              <a:ext uri="{FF2B5EF4-FFF2-40B4-BE49-F238E27FC236}">
                <a16:creationId xmlns:a16="http://schemas.microsoft.com/office/drawing/2014/main" id="{8CFA4099-419A-1CD1-EF3A-1B0514EBE87E}"/>
              </a:ext>
            </a:extLst>
          </p:cNvPr>
          <p:cNvSpPr>
            <a:spLocks noChangeArrowheads="1" noTextEdit="1"/>
          </p:cNvSpPr>
          <p:nvPr>
            <p:ph type="sldImg"/>
          </p:nvPr>
        </p:nvSpPr>
        <p:spPr>
          <a:xfrm>
            <a:off x="1144588" y="685800"/>
            <a:ext cx="4572000" cy="3429000"/>
          </a:xfrm>
          <a:ln/>
        </p:spPr>
      </p:sp>
      <p:sp>
        <p:nvSpPr>
          <p:cNvPr id="35844" name="Rectangle 3">
            <a:extLst>
              <a:ext uri="{FF2B5EF4-FFF2-40B4-BE49-F238E27FC236}">
                <a16:creationId xmlns:a16="http://schemas.microsoft.com/office/drawing/2014/main" id="{4866724C-7C96-0E66-D6DD-7FF049B06096}"/>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Having a TAT of less than one is not a problem for most firms. Fixed assets are expensive and are meant to provide sales over a long period of time. This is why the matching principle indicates that they should be depreciated instead of immediately expensed.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is one of the ratios that will be used in the Du Pont identity.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5EFB4513-C021-A893-AC17-E547D48EB31A}"/>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B922D627-3762-4277-ADDD-BEF0439901F2}" type="slidenum">
              <a:rPr lang="en-US" altLang="en-US"/>
              <a:pPr/>
              <a:t>15</a:t>
            </a:fld>
            <a:endParaRPr lang="en-US" altLang="en-US"/>
          </a:p>
        </p:txBody>
      </p:sp>
      <p:sp>
        <p:nvSpPr>
          <p:cNvPr id="36867" name="Rectangle 2">
            <a:extLst>
              <a:ext uri="{FF2B5EF4-FFF2-40B4-BE49-F238E27FC236}">
                <a16:creationId xmlns:a16="http://schemas.microsoft.com/office/drawing/2014/main" id="{13150354-E7CF-E257-0EE3-AF15B85B57E4}"/>
              </a:ext>
            </a:extLst>
          </p:cNvPr>
          <p:cNvSpPr>
            <a:spLocks noChangeArrowheads="1" noTextEdit="1"/>
          </p:cNvSpPr>
          <p:nvPr>
            <p:ph type="sldImg"/>
          </p:nvPr>
        </p:nvSpPr>
        <p:spPr>
          <a:xfrm>
            <a:off x="1144588" y="685800"/>
            <a:ext cx="4572000" cy="3429000"/>
          </a:xfrm>
          <a:ln/>
        </p:spPr>
      </p:sp>
      <p:sp>
        <p:nvSpPr>
          <p:cNvPr id="36868" name="Rectangle 3">
            <a:extLst>
              <a:ext uri="{FF2B5EF4-FFF2-40B4-BE49-F238E27FC236}">
                <a16:creationId xmlns:a16="http://schemas.microsoft.com/office/drawing/2014/main" id="{EC6920A4-41BB-E4AA-882A-D0DA87479F16}"/>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You can also compute the gross profit margin and the operating profit margin.</a:t>
            </a:r>
          </a:p>
          <a:p>
            <a:pPr eaLnBrk="1" hangingPunct="1"/>
            <a:r>
              <a:rPr lang="en-US" altLang="en-US">
                <a:latin typeface="Arial" panose="020B0604020202020204" pitchFamily="34" charset="0"/>
              </a:rPr>
              <a:t>	GPM = (Sales – COGS) / Sales </a:t>
            </a:r>
          </a:p>
          <a:p>
            <a:pPr eaLnBrk="1" hangingPunct="1"/>
            <a:r>
              <a:rPr lang="en-US" altLang="en-US">
                <a:latin typeface="Arial" panose="020B0604020202020204" pitchFamily="34" charset="0"/>
              </a:rPr>
              <a:t>	OPM = EBIT / Sales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Profit margin is one of the components of the Du Pont identity and is a measure of operating efficiency. It measures how well the firm controls the costs required to generate the revenues. It tells how much the firm earns for every dollar in sales. In the example, the firm earns almost $0.16 for each dollar in sales.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Note that the ROA and ROE are returns on accounting numbers. As such, they are not directly comparable with returns found in the marketplace. ROA is sometimes referred to as ROI (return on investment). As with many of the ratios, there are variations in how they can be computed. The most important thing is to make sure that you are computing them the same way as the benchmark you are using.</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ROE will always be higher than ROA as long as the firm has debt (and ROA is positive). The greater the leverage, the larger the difference will be. ROE is often used as a measure of how well management is attaining the goal of owner wealth maximization. The Du Pont identity is used to identify factors that affect the ROE.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4E09BD15-C0ED-AD6B-D97B-3B321FB9A31E}"/>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C8B683B-9B69-4289-9F7A-30ED77211B50}" type="slidenum">
              <a:rPr lang="en-US" altLang="en-US"/>
              <a:pPr/>
              <a:t>16</a:t>
            </a:fld>
            <a:endParaRPr lang="en-US" altLang="en-US"/>
          </a:p>
        </p:txBody>
      </p:sp>
      <p:sp>
        <p:nvSpPr>
          <p:cNvPr id="37891" name="Rectangle 2">
            <a:extLst>
              <a:ext uri="{FF2B5EF4-FFF2-40B4-BE49-F238E27FC236}">
                <a16:creationId xmlns:a16="http://schemas.microsoft.com/office/drawing/2014/main" id="{4C73022E-19C1-C4DF-27A2-E867D5FFFE28}"/>
              </a:ext>
            </a:extLst>
          </p:cNvPr>
          <p:cNvSpPr>
            <a:spLocks noChangeArrowheads="1" noTextEdit="1"/>
          </p:cNvSpPr>
          <p:nvPr>
            <p:ph type="sldImg"/>
          </p:nvPr>
        </p:nvSpPr>
        <p:spPr>
          <a:xfrm>
            <a:off x="1144588" y="685800"/>
            <a:ext cx="4572000" cy="3429000"/>
          </a:xfrm>
          <a:ln/>
        </p:spPr>
      </p:sp>
      <p:sp>
        <p:nvSpPr>
          <p:cNvPr id="37892" name="Rectangle 3">
            <a:extLst>
              <a:ext uri="{FF2B5EF4-FFF2-40B4-BE49-F238E27FC236}">
                <a16:creationId xmlns:a16="http://schemas.microsoft.com/office/drawing/2014/main" id="{82961523-C630-A3B9-5E12-C8967E4096FF}"/>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See Table 3.6, as well as the instructor’s manual (chapter 3 appendix), for a summary list of financial ratios.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73C71A2E-492D-1B3B-AA81-6CDAB7E11674}"/>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557B8E9-2424-491E-A1FD-1C068CA4C2FF}" type="slidenum">
              <a:rPr lang="en-US" altLang="en-US"/>
              <a:pPr/>
              <a:t>17</a:t>
            </a:fld>
            <a:endParaRPr lang="en-US" altLang="en-US"/>
          </a:p>
        </p:txBody>
      </p:sp>
      <p:sp>
        <p:nvSpPr>
          <p:cNvPr id="38915" name="Rectangle 2">
            <a:extLst>
              <a:ext uri="{FF2B5EF4-FFF2-40B4-BE49-F238E27FC236}">
                <a16:creationId xmlns:a16="http://schemas.microsoft.com/office/drawing/2014/main" id="{F633E0B2-C31F-BF19-D1D9-641C36CDB942}"/>
              </a:ext>
            </a:extLst>
          </p:cNvPr>
          <p:cNvSpPr>
            <a:spLocks noChangeArrowheads="1" noTextEdit="1"/>
          </p:cNvSpPr>
          <p:nvPr>
            <p:ph type="sldImg"/>
          </p:nvPr>
        </p:nvSpPr>
        <p:spPr>
          <a:xfrm>
            <a:off x="1144588" y="685800"/>
            <a:ext cx="4572000" cy="3429000"/>
          </a:xfrm>
          <a:ln/>
        </p:spPr>
      </p:sp>
      <p:sp>
        <p:nvSpPr>
          <p:cNvPr id="38916" name="Rectangle 3">
            <a:extLst>
              <a:ext uri="{FF2B5EF4-FFF2-40B4-BE49-F238E27FC236}">
                <a16:creationId xmlns:a16="http://schemas.microsoft.com/office/drawing/2014/main" id="{21EDA966-D4A2-DAF6-F10A-A5EA40040C31}"/>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SIC codes have been used many years to identify industries and allow for comparison with industry average ratios.  The SIC codes are limited, however, and have not kept pace with a rapidly changing environment. Consequently, the North American Industry Classification System was introduced in 1997 to alleviate some of the problems with SIC codes.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Click on the web surfer to go the NAICS home page. It provides information on the change to the NAICS and conversion between SIC and NAICS codes.</a:t>
            </a:r>
            <a:endParaRPr lang="en-US" altLang="en-US" b="1" i="1">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9ABB0C14-57E1-4205-CAEC-1FCD7BEFA2F4}"/>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EAC962B-E5C1-44C8-8028-F20B1953CACC}" type="slidenum">
              <a:rPr lang="en-US" altLang="en-US"/>
              <a:pPr/>
              <a:t>18</a:t>
            </a:fld>
            <a:endParaRPr lang="en-US" altLang="en-US"/>
          </a:p>
        </p:txBody>
      </p:sp>
      <p:sp>
        <p:nvSpPr>
          <p:cNvPr id="39939" name="Rectangle 2">
            <a:extLst>
              <a:ext uri="{FF2B5EF4-FFF2-40B4-BE49-F238E27FC236}">
                <a16:creationId xmlns:a16="http://schemas.microsoft.com/office/drawing/2014/main" id="{AAE9DF7D-179F-6BDC-5928-18C1F91C0BBC}"/>
              </a:ext>
            </a:extLst>
          </p:cNvPr>
          <p:cNvSpPr>
            <a:spLocks noChangeArrowheads="1" noTextEdit="1"/>
          </p:cNvSpPr>
          <p:nvPr>
            <p:ph type="sldImg"/>
          </p:nvPr>
        </p:nvSpPr>
        <p:spPr>
          <a:ln/>
        </p:spPr>
      </p:sp>
      <p:sp>
        <p:nvSpPr>
          <p:cNvPr id="39940" name="Rectangle 3">
            <a:extLst>
              <a:ext uri="{FF2B5EF4-FFF2-40B4-BE49-F238E27FC236}">
                <a16:creationId xmlns:a16="http://schemas.microsoft.com/office/drawing/2014/main" id="{BACE69C5-8ECA-D1E1-24F0-7601285E4B6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D2C0649E-FFD2-F0EB-65B4-916556C18BA4}"/>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B3822FB3-4BCE-4977-BD5B-6D4B7181C166}" type="slidenum">
              <a:rPr lang="en-US" altLang="en-US"/>
              <a:pPr/>
              <a:t>19</a:t>
            </a:fld>
            <a:endParaRPr lang="en-US" altLang="en-US"/>
          </a:p>
        </p:txBody>
      </p:sp>
      <p:sp>
        <p:nvSpPr>
          <p:cNvPr id="40963" name="Rectangle 2">
            <a:extLst>
              <a:ext uri="{FF2B5EF4-FFF2-40B4-BE49-F238E27FC236}">
                <a16:creationId xmlns:a16="http://schemas.microsoft.com/office/drawing/2014/main" id="{02CF5060-4E15-4B02-2AFB-71EF35E1F558}"/>
              </a:ext>
            </a:extLst>
          </p:cNvPr>
          <p:cNvSpPr>
            <a:spLocks noChangeArrowheads="1" noTextEdit="1"/>
          </p:cNvSpPr>
          <p:nvPr>
            <p:ph type="sldImg"/>
          </p:nvPr>
        </p:nvSpPr>
        <p:spPr>
          <a:xfrm>
            <a:off x="1144588" y="685800"/>
            <a:ext cx="4572000" cy="3429000"/>
          </a:xfrm>
          <a:ln/>
        </p:spPr>
      </p:sp>
      <p:sp>
        <p:nvSpPr>
          <p:cNvPr id="40964" name="Rectangle 3">
            <a:extLst>
              <a:ext uri="{FF2B5EF4-FFF2-40B4-BE49-F238E27FC236}">
                <a16:creationId xmlns:a16="http://schemas.microsoft.com/office/drawing/2014/main" id="{428A5C63-75E9-13A2-3879-C67D21C780C0}"/>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Improving our operating efficiency or our asset use efficiency will improve our return on equity. If the TAT is low compared to our benchmark, then we can break it down into more detail by looking at inventory turnover and receivables turnover. If those areas are strong, then we can look at fixed asset turnover and cash management.</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We can also improve our ROE by increasing our leverage – up to a point. Debt affects a lot of other factors, including profit margin, so we have to be a little careful here. We want to make sure we have enough debt to utilize our interest tax credit effectively, but we don’t want to overdo it.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4156138-DFEA-C16E-BB17-738688CE6716}"/>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B6941737-FFEE-4BEC-BD12-3B719F820189}" type="slidenum">
              <a:rPr lang="en-US" altLang="en-US"/>
              <a:pPr/>
              <a:t>20</a:t>
            </a:fld>
            <a:endParaRPr lang="en-US" altLang="en-US"/>
          </a:p>
        </p:txBody>
      </p:sp>
      <p:sp>
        <p:nvSpPr>
          <p:cNvPr id="41987" name="Rectangle 2">
            <a:extLst>
              <a:ext uri="{FF2B5EF4-FFF2-40B4-BE49-F238E27FC236}">
                <a16:creationId xmlns:a16="http://schemas.microsoft.com/office/drawing/2014/main" id="{4EF26BF0-5358-6E01-69E2-2BBDBE680CDE}"/>
              </a:ext>
            </a:extLst>
          </p:cNvPr>
          <p:cNvSpPr>
            <a:spLocks noChangeArrowheads="1" noTextEdit="1"/>
          </p:cNvSpPr>
          <p:nvPr>
            <p:ph type="sldImg"/>
          </p:nvPr>
        </p:nvSpPr>
        <p:spPr>
          <a:ln/>
        </p:spPr>
      </p:sp>
      <p:sp>
        <p:nvSpPr>
          <p:cNvPr id="41988" name="Rectangle 3">
            <a:extLst>
              <a:ext uri="{FF2B5EF4-FFF2-40B4-BE49-F238E27FC236}">
                <a16:creationId xmlns:a16="http://schemas.microsoft.com/office/drawing/2014/main" id="{BAEBE750-F128-A29A-0D97-C085088ED72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835BAB91-0AB5-1A1E-0209-25E2492FF5A4}"/>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00FE418-F8E5-4595-8149-F20BDB74F02C}" type="slidenum">
              <a:rPr lang="en-US" altLang="en-US"/>
              <a:pPr/>
              <a:t>1</a:t>
            </a:fld>
            <a:endParaRPr lang="en-US" altLang="en-US"/>
          </a:p>
        </p:txBody>
      </p:sp>
      <p:sp>
        <p:nvSpPr>
          <p:cNvPr id="27651" name="Rectangle 2">
            <a:extLst>
              <a:ext uri="{FF2B5EF4-FFF2-40B4-BE49-F238E27FC236}">
                <a16:creationId xmlns:a16="http://schemas.microsoft.com/office/drawing/2014/main" id="{85289756-7895-5B54-27A0-20B3A52ECAE3}"/>
              </a:ext>
            </a:extLst>
          </p:cNvPr>
          <p:cNvSpPr>
            <a:spLocks noChangeArrowheads="1" noTextEdit="1"/>
          </p:cNvSpPr>
          <p:nvPr>
            <p:ph type="sldImg"/>
          </p:nvPr>
        </p:nvSpPr>
        <p:spPr>
          <a:ln/>
        </p:spPr>
      </p:sp>
      <p:sp>
        <p:nvSpPr>
          <p:cNvPr id="27652" name="Rectangle 3">
            <a:extLst>
              <a:ext uri="{FF2B5EF4-FFF2-40B4-BE49-F238E27FC236}">
                <a16:creationId xmlns:a16="http://schemas.microsoft.com/office/drawing/2014/main" id="{72579A81-7B0B-068D-4453-6465FFB61ECE}"/>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4C4A801E-DF2B-E640-E5B0-41C7266CCB77}"/>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FC03EAB-DE03-4A74-B8C6-292C578956D7}" type="slidenum">
              <a:rPr lang="en-US" altLang="en-US"/>
              <a:pPr/>
              <a:t>2</a:t>
            </a:fld>
            <a:endParaRPr lang="en-US" altLang="en-US"/>
          </a:p>
        </p:txBody>
      </p:sp>
      <p:sp>
        <p:nvSpPr>
          <p:cNvPr id="28675" name="Rectangle 2">
            <a:extLst>
              <a:ext uri="{FF2B5EF4-FFF2-40B4-BE49-F238E27FC236}">
                <a16:creationId xmlns:a16="http://schemas.microsoft.com/office/drawing/2014/main" id="{070A1A96-0E69-6ED9-D1E3-FBEF66B6B1F7}"/>
              </a:ext>
            </a:extLst>
          </p:cNvPr>
          <p:cNvSpPr>
            <a:spLocks noChangeArrowheads="1" noTextEdit="1"/>
          </p:cNvSpPr>
          <p:nvPr>
            <p:ph type="sldImg"/>
          </p:nvPr>
        </p:nvSpPr>
        <p:spPr>
          <a:xfrm>
            <a:off x="1144588" y="685800"/>
            <a:ext cx="4572000" cy="3429000"/>
          </a:xfrm>
          <a:ln/>
        </p:spPr>
      </p:sp>
      <p:sp>
        <p:nvSpPr>
          <p:cNvPr id="28676" name="Rectangle 3">
            <a:extLst>
              <a:ext uri="{FF2B5EF4-FFF2-40B4-BE49-F238E27FC236}">
                <a16:creationId xmlns:a16="http://schemas.microsoft.com/office/drawing/2014/main" id="{8B8541EB-E599-A6B6-71AC-C3ECD5A1EA3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BF73C08-BCC5-0893-2159-780F14FE8E1D}"/>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443A9F3-CAD6-4E19-9F3C-70DC1A6457EA}" type="slidenum">
              <a:rPr lang="en-US" altLang="en-US"/>
              <a:pPr/>
              <a:t>3</a:t>
            </a:fld>
            <a:endParaRPr lang="en-US" altLang="en-US"/>
          </a:p>
        </p:txBody>
      </p:sp>
      <p:sp>
        <p:nvSpPr>
          <p:cNvPr id="29699" name="Rectangle 2">
            <a:extLst>
              <a:ext uri="{FF2B5EF4-FFF2-40B4-BE49-F238E27FC236}">
                <a16:creationId xmlns:a16="http://schemas.microsoft.com/office/drawing/2014/main" id="{27C44F9C-D829-CF7D-63E7-40014BA9DFA7}"/>
              </a:ext>
            </a:extLst>
          </p:cNvPr>
          <p:cNvSpPr>
            <a:spLocks noChangeArrowheads="1" noTextEdit="1"/>
          </p:cNvSpPr>
          <p:nvPr>
            <p:ph type="sldImg"/>
          </p:nvPr>
        </p:nvSpPr>
        <p:spPr>
          <a:xfrm>
            <a:off x="1144588" y="685800"/>
            <a:ext cx="4572000" cy="3429000"/>
          </a:xfrm>
          <a:ln/>
        </p:spPr>
      </p:sp>
      <p:sp>
        <p:nvSpPr>
          <p:cNvPr id="29700" name="Rectangle 3">
            <a:extLst>
              <a:ext uri="{FF2B5EF4-FFF2-40B4-BE49-F238E27FC236}">
                <a16:creationId xmlns:a16="http://schemas.microsoft.com/office/drawing/2014/main" id="{22C7D846-038F-13C5-A2F8-9FD062AFF4C5}"/>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The ratios in the following slides will be computed using the 2012 information from the Balance Sheet (Table 3.1) and Income Statement (Table 3.4) given in the text.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31681578-6CD8-ADFB-840C-073ED1AA3D73}"/>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D233874A-B411-4481-81CB-5F3BCB06E162}" type="slidenum">
              <a:rPr lang="en-US" altLang="en-US"/>
              <a:pPr/>
              <a:t>9</a:t>
            </a:fld>
            <a:endParaRPr lang="en-US" altLang="en-US"/>
          </a:p>
        </p:txBody>
      </p:sp>
      <p:sp>
        <p:nvSpPr>
          <p:cNvPr id="30723" name="Rectangle 2">
            <a:extLst>
              <a:ext uri="{FF2B5EF4-FFF2-40B4-BE49-F238E27FC236}">
                <a16:creationId xmlns:a16="http://schemas.microsoft.com/office/drawing/2014/main" id="{4698C380-BEA5-EFE5-F893-CFAEC231BBEF}"/>
              </a:ext>
            </a:extLst>
          </p:cNvPr>
          <p:cNvSpPr>
            <a:spLocks noChangeArrowheads="1" noTextEdit="1"/>
          </p:cNvSpPr>
          <p:nvPr>
            <p:ph type="sldImg"/>
          </p:nvPr>
        </p:nvSpPr>
        <p:spPr>
          <a:xfrm>
            <a:off x="1144588" y="685800"/>
            <a:ext cx="4572000" cy="3429000"/>
          </a:xfrm>
          <a:ln/>
        </p:spPr>
      </p:sp>
      <p:sp>
        <p:nvSpPr>
          <p:cNvPr id="30724" name="Rectangle 3">
            <a:extLst>
              <a:ext uri="{FF2B5EF4-FFF2-40B4-BE49-F238E27FC236}">
                <a16:creationId xmlns:a16="http://schemas.microsoft.com/office/drawing/2014/main" id="{1BF0BF2F-A9F6-1541-84CA-8337B1033E31}"/>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The firm is able to cover current liabilities with it’s current assets by a factor of 1.3 to 1. The ratio should be compared to the industry – it’s possible that this industry has a substantial amount of cash flow and that they can meet their current liabilities out of cash flow instead of relying solely on the liquidation of current assets that are on the books.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quick ratio is quite a bit lower than the current ratio, so inventory seems to be an important component of current assets.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This company carries a low cash balance. This may be an indication that they are aggressively investing in assets that will provide higher returns. We need to make sure that we have enough cash to meet our obligations, but too much cash reduces the return earned by the company.</a:t>
            </a:r>
          </a:p>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AB1AFCB5-C88D-3825-7FCA-CFBBC7D19E28}"/>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09BAAB0-6B43-454A-91EC-60DE5E7AB13E}" type="slidenum">
              <a:rPr lang="en-US" altLang="en-US"/>
              <a:pPr/>
              <a:t>10</a:t>
            </a:fld>
            <a:endParaRPr lang="en-US" altLang="en-US"/>
          </a:p>
        </p:txBody>
      </p:sp>
      <p:sp>
        <p:nvSpPr>
          <p:cNvPr id="31747" name="Rectangle 2">
            <a:extLst>
              <a:ext uri="{FF2B5EF4-FFF2-40B4-BE49-F238E27FC236}">
                <a16:creationId xmlns:a16="http://schemas.microsoft.com/office/drawing/2014/main" id="{B26480DA-27A4-7442-2259-DD744E5823C8}"/>
              </a:ext>
            </a:extLst>
          </p:cNvPr>
          <p:cNvSpPr>
            <a:spLocks noChangeArrowheads="1" noTextEdit="1"/>
          </p:cNvSpPr>
          <p:nvPr>
            <p:ph type="sldImg"/>
          </p:nvPr>
        </p:nvSpPr>
        <p:spPr>
          <a:xfrm>
            <a:off x="1144588" y="685800"/>
            <a:ext cx="4572000" cy="3429000"/>
          </a:xfrm>
          <a:ln/>
        </p:spPr>
      </p:sp>
      <p:sp>
        <p:nvSpPr>
          <p:cNvPr id="31748" name="Rectangle 3">
            <a:extLst>
              <a:ext uri="{FF2B5EF4-FFF2-40B4-BE49-F238E27FC236}">
                <a16:creationId xmlns:a16="http://schemas.microsoft.com/office/drawing/2014/main" id="{8DE26A44-4E16-024E-0098-04F1CBBA25E6}"/>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Note that these are often called solvency ratios.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TE = total equity, and TA = total assets. The numerator in the total debt ratio could also be found by adding all of the current and long-term liabilities.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firm finances approximately 28% of its assets with debt.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Another way to compute the D/E ratio if you already have the total debt ratio:</a:t>
            </a:r>
          </a:p>
          <a:p>
            <a:pPr eaLnBrk="1" hangingPunct="1"/>
            <a:r>
              <a:rPr lang="en-US" altLang="en-US">
                <a:latin typeface="Arial" panose="020B0604020202020204" pitchFamily="34" charset="0"/>
              </a:rPr>
              <a:t>D/E = Total debt ratio / (1 – total debt ratio) = .28 / .72 = .39</a:t>
            </a:r>
          </a:p>
          <a:p>
            <a:pPr eaLnBrk="1" hangingPunct="1"/>
            <a:r>
              <a:rPr lang="en-US" altLang="en-US">
                <a:latin typeface="Arial" panose="020B0604020202020204" pitchFamily="34" charset="0"/>
              </a:rPr>
              <a:t>Note the rounding error as compared to the direct method applied in the slide.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EM is one of the ratios that is used in the Du Pont Identity as a measure of the firm’s financial leverage.</a:t>
            </a:r>
          </a:p>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F22499A-7531-54DA-4C86-5025431ED632}"/>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665B405-2F83-46C6-AF2C-B13DC3737455}" type="slidenum">
              <a:rPr lang="en-US" altLang="en-US"/>
              <a:pPr/>
              <a:t>11</a:t>
            </a:fld>
            <a:endParaRPr lang="en-US" altLang="en-US"/>
          </a:p>
        </p:txBody>
      </p:sp>
      <p:sp>
        <p:nvSpPr>
          <p:cNvPr id="32771" name="Rectangle 2">
            <a:extLst>
              <a:ext uri="{FF2B5EF4-FFF2-40B4-BE49-F238E27FC236}">
                <a16:creationId xmlns:a16="http://schemas.microsoft.com/office/drawing/2014/main" id="{289FF28E-9F9E-7D33-54AB-F214EE447A8E}"/>
              </a:ext>
            </a:extLst>
          </p:cNvPr>
          <p:cNvSpPr>
            <a:spLocks noChangeArrowheads="1" noTextEdit="1"/>
          </p:cNvSpPr>
          <p:nvPr>
            <p:ph type="sldImg"/>
          </p:nvPr>
        </p:nvSpPr>
        <p:spPr>
          <a:xfrm>
            <a:off x="1144588" y="685800"/>
            <a:ext cx="4572000" cy="3429000"/>
          </a:xfrm>
          <a:ln/>
        </p:spPr>
      </p:sp>
      <p:sp>
        <p:nvSpPr>
          <p:cNvPr id="32772" name="Rectangle 3">
            <a:extLst>
              <a:ext uri="{FF2B5EF4-FFF2-40B4-BE49-F238E27FC236}">
                <a16:creationId xmlns:a16="http://schemas.microsoft.com/office/drawing/2014/main" id="{49B8EE84-2013-42B6-CC5A-1D18342B9627}"/>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Remember that depreciation (and amortization) is a non-cash deduction. A better indication of a firm’s ability to meet interest payments may be to add back the depreciation and amortization to get an estimate of cash flow before taxes.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You can also calculate a type of inverse value as follows:</a:t>
            </a:r>
          </a:p>
          <a:p>
            <a:pPr eaLnBrk="1" hangingPunct="1"/>
            <a:r>
              <a:rPr lang="en-US" altLang="en-US">
                <a:latin typeface="Arial" panose="020B0604020202020204" pitchFamily="34" charset="0"/>
              </a:rPr>
              <a:t>	Interest Bearing Debt / EBITDA = (196 + 457) / 967 = .68</a:t>
            </a:r>
          </a:p>
          <a:p>
            <a:pPr eaLnBrk="1" hangingPunct="1"/>
            <a:r>
              <a:rPr lang="en-US" altLang="en-US">
                <a:latin typeface="Arial" panose="020B0604020202020204" pitchFamily="34" charset="0"/>
              </a:rPr>
              <a:t>	Values less than one are indicative of a stable position.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7DBE0625-3E89-DFF9-9238-84BE62AE1EF7}"/>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385BFE1-2AFF-4C05-91B3-F340968DFF62}" type="slidenum">
              <a:rPr lang="en-US" altLang="en-US"/>
              <a:pPr/>
              <a:t>12</a:t>
            </a:fld>
            <a:endParaRPr lang="en-US" altLang="en-US"/>
          </a:p>
        </p:txBody>
      </p:sp>
      <p:sp>
        <p:nvSpPr>
          <p:cNvPr id="33795" name="Rectangle 2">
            <a:extLst>
              <a:ext uri="{FF2B5EF4-FFF2-40B4-BE49-F238E27FC236}">
                <a16:creationId xmlns:a16="http://schemas.microsoft.com/office/drawing/2014/main" id="{14CA1764-8A3F-E96C-2026-941474F34F8C}"/>
              </a:ext>
            </a:extLst>
          </p:cNvPr>
          <p:cNvSpPr>
            <a:spLocks noChangeArrowheads="1" noTextEdit="1"/>
          </p:cNvSpPr>
          <p:nvPr>
            <p:ph type="sldImg"/>
          </p:nvPr>
        </p:nvSpPr>
        <p:spPr>
          <a:xfrm>
            <a:off x="1144588" y="685800"/>
            <a:ext cx="4572000" cy="3429000"/>
          </a:xfrm>
          <a:ln/>
        </p:spPr>
      </p:sp>
      <p:sp>
        <p:nvSpPr>
          <p:cNvPr id="33796" name="Rectangle 3">
            <a:extLst>
              <a:ext uri="{FF2B5EF4-FFF2-40B4-BE49-F238E27FC236}">
                <a16:creationId xmlns:a16="http://schemas.microsoft.com/office/drawing/2014/main" id="{25730558-FABE-B19D-62EB-3968ECAA7DC5}"/>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Inventory turnover can be computed using either ending inventory or average inventory when you have both beginning and ending figures. It is important to be consistent with whatever benchmark you are using to analyze the company’s strengths or weaknesses.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It is also important to consider seasonality in sales. If the balance sheet is prepared at a time when there is a large inventory build-up to meet seasonal demand, then the inventory turnover will be understated and you might believe that the company is not performing as well as it is. On the other hand, if the balance sheet is prepared when inventory has been drawn down due to seasonal sales, then the inventory turnover would be overstated and the company may appear to be doing better than it really is. Averages using annual data may not fix this problem. If a company has seasonal sales, you may want to look at quarterly averages to get a better indication of turnover.</a:t>
            </a:r>
          </a:p>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47C80D47-A492-FF11-70CA-E4D052F404C5}"/>
              </a:ext>
            </a:extLst>
          </p:cNvPr>
          <p:cNvSpPr>
            <a:spLocks noGrp="1" noChangeArrowheads="1"/>
          </p:cNvSpPr>
          <p:nvPr>
            <p:ph type="sldNum" sz="quarter" idx="5"/>
          </p:nvPr>
        </p:nvSpPr>
        <p:spPr>
          <a:noFill/>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34188C2-9803-4CC7-9AAD-664767806CA9}" type="slidenum">
              <a:rPr lang="en-US" altLang="en-US"/>
              <a:pPr/>
              <a:t>13</a:t>
            </a:fld>
            <a:endParaRPr lang="en-US" altLang="en-US"/>
          </a:p>
        </p:txBody>
      </p:sp>
      <p:sp>
        <p:nvSpPr>
          <p:cNvPr id="34819" name="Rectangle 2">
            <a:extLst>
              <a:ext uri="{FF2B5EF4-FFF2-40B4-BE49-F238E27FC236}">
                <a16:creationId xmlns:a16="http://schemas.microsoft.com/office/drawing/2014/main" id="{1650185D-0FBE-99CB-ED48-D90FE69646A5}"/>
              </a:ext>
            </a:extLst>
          </p:cNvPr>
          <p:cNvSpPr>
            <a:spLocks noChangeArrowheads="1" noTextEdit="1"/>
          </p:cNvSpPr>
          <p:nvPr>
            <p:ph type="sldImg"/>
          </p:nvPr>
        </p:nvSpPr>
        <p:spPr>
          <a:xfrm>
            <a:off x="1144588" y="685800"/>
            <a:ext cx="4572000" cy="3429000"/>
          </a:xfrm>
          <a:ln/>
        </p:spPr>
      </p:sp>
      <p:sp>
        <p:nvSpPr>
          <p:cNvPr id="34820" name="Rectangle 3">
            <a:extLst>
              <a:ext uri="{FF2B5EF4-FFF2-40B4-BE49-F238E27FC236}">
                <a16:creationId xmlns:a16="http://schemas.microsoft.com/office/drawing/2014/main" id="{D3D673D0-39E7-5999-7F2B-DFF1BE49C29D}"/>
              </a:ext>
            </a:extLst>
          </p:cNvPr>
          <p:cNvSpPr>
            <a:spLocks noGrp="1" noChangeArrowheads="1"/>
          </p:cNvSpPr>
          <p:nvPr>
            <p:ph type="body" idx="1"/>
          </p:nvPr>
        </p:nvSpPr>
        <p:spPr>
          <a:noFill/>
        </p:spPr>
        <p:txBody>
          <a:bodyPr/>
          <a:lstStyle/>
          <a:p>
            <a:pPr eaLnBrk="1" hangingPunct="1"/>
            <a:r>
              <a:rPr lang="en-US" altLang="en-US">
                <a:latin typeface="Arial" panose="020B0604020202020204" pitchFamily="34" charset="0"/>
              </a:rPr>
              <a:t>Technically, the sales figure should be credit sales. This is often difficult to determine from the income statements provided in annual reports. If you use total sales instead of credit sales, you will overstate your turnover level. You need to recognize this bias when credit sales are unavailable, particularly if a large portion of the sales are cash sales.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As with inventory turnover, you can use either ending receivables or an average of beginning and ending.</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You also run into the same seasonal issues as discussed with inventory.</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Probably the best benchmark for days’ sales in receivables is the company’s credit terms. If the company offers a discount (1/10 net 30), then you would like to see days’ sales in receivables less than 30. If the company does not offer a discount (net 30), then you would like to see days’ sales in receivables close to the net terms. If days’ sales in receivables is substantially larger than the net terms, then you first need to look for biases, such as seasonality in sales. If this does not provide an explanation for the difference, then the company may need to take another look at its credit policy (who it grants credit to and its collection procedures).</a:t>
            </a:r>
          </a:p>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98002E7-545A-24BD-BF98-4C2FBEA0F65B}"/>
              </a:ext>
            </a:extLst>
          </p:cNvPr>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grpSp>
        <p:nvGrpSpPr>
          <p:cNvPr id="3" name="Group 8">
            <a:extLst>
              <a:ext uri="{FF2B5EF4-FFF2-40B4-BE49-F238E27FC236}">
                <a16:creationId xmlns:a16="http://schemas.microsoft.com/office/drawing/2014/main" id="{C43D027B-90E8-06C6-6238-B49C3EE8BE87}"/>
              </a:ext>
            </a:extLst>
          </p:cNvPr>
          <p:cNvGrpSpPr>
            <a:grpSpLocks/>
          </p:cNvGrpSpPr>
          <p:nvPr/>
        </p:nvGrpSpPr>
        <p:grpSpPr bwMode="auto">
          <a:xfrm>
            <a:off x="381000" y="304800"/>
            <a:ext cx="8391525" cy="5791200"/>
            <a:chOff x="240" y="192"/>
            <a:chExt cx="5286" cy="3648"/>
          </a:xfrm>
        </p:grpSpPr>
        <p:sp>
          <p:nvSpPr>
            <p:cNvPr id="4" name="Rectangle 9">
              <a:extLst>
                <a:ext uri="{FF2B5EF4-FFF2-40B4-BE49-F238E27FC236}">
                  <a16:creationId xmlns:a16="http://schemas.microsoft.com/office/drawing/2014/main" id="{5E325305-11D5-8FBF-A0BD-4B70C86BD19D}"/>
                </a:ext>
              </a:extLst>
            </p:cNvPr>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5" name="Rectangle 10">
              <a:extLst>
                <a:ext uri="{FF2B5EF4-FFF2-40B4-BE49-F238E27FC236}">
                  <a16:creationId xmlns:a16="http://schemas.microsoft.com/office/drawing/2014/main" id="{33D20918-CDA8-A5D1-0515-5EBA696E19F2}"/>
                </a:ext>
              </a:extLst>
            </p:cNvPr>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6" name="Rectangle 11">
              <a:extLst>
                <a:ext uri="{FF2B5EF4-FFF2-40B4-BE49-F238E27FC236}">
                  <a16:creationId xmlns:a16="http://schemas.microsoft.com/office/drawing/2014/main" id="{D846D121-CF7A-B643-EC04-F79A342CF3C8}"/>
                </a:ext>
              </a:extLst>
            </p:cNvPr>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7" name="Rectangle 12">
              <a:extLst>
                <a:ext uri="{FF2B5EF4-FFF2-40B4-BE49-F238E27FC236}">
                  <a16:creationId xmlns:a16="http://schemas.microsoft.com/office/drawing/2014/main" id="{6813665E-CC0E-8328-5949-63CA6C3A60C3}"/>
                </a:ext>
              </a:extLst>
            </p:cNvPr>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8" name="Line 13">
              <a:extLst>
                <a:ext uri="{FF2B5EF4-FFF2-40B4-BE49-F238E27FC236}">
                  <a16:creationId xmlns:a16="http://schemas.microsoft.com/office/drawing/2014/main" id="{B3D21CDD-EB71-5E6C-5DD0-CA9E8E00F555}"/>
                </a:ext>
              </a:extLst>
            </p:cNvPr>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Rectangle 14">
              <a:extLst>
                <a:ext uri="{FF2B5EF4-FFF2-40B4-BE49-F238E27FC236}">
                  <a16:creationId xmlns:a16="http://schemas.microsoft.com/office/drawing/2014/main" id="{D42AC5D1-752D-C26F-9337-43F9F1220D43}"/>
                </a:ext>
              </a:extLst>
            </p:cNvPr>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grpSp>
      <p:sp>
        <p:nvSpPr>
          <p:cNvPr id="10" name="Text Box 2065">
            <a:extLst>
              <a:ext uri="{FF2B5EF4-FFF2-40B4-BE49-F238E27FC236}">
                <a16:creationId xmlns:a16="http://schemas.microsoft.com/office/drawing/2014/main" id="{9A7E79E7-BCBC-8CC1-9CD7-2C6CE901616F}"/>
              </a:ext>
            </a:extLst>
          </p:cNvPr>
          <p:cNvSpPr txBox="1">
            <a:spLocks noChangeArrowheads="1"/>
          </p:cNvSpPr>
          <p:nvPr userDrawn="1"/>
        </p:nvSpPr>
        <p:spPr bwMode="auto">
          <a:xfrm>
            <a:off x="92075" y="6553200"/>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sz="1000" b="1" i="1">
                <a:latin typeface="Times New Roman" pitchFamily="18" charset="0"/>
                <a:ea typeface="ＭＳ Ｐゴシック"/>
                <a:cs typeface="ＭＳ Ｐゴシック"/>
              </a:rPr>
              <a:t>McGraw-Hill/Irwin</a:t>
            </a:r>
            <a:endParaRPr lang="en-US" sz="1000" b="1" i="1">
              <a:effectLst>
                <a:outerShdw blurRad="38100" dist="38100" dir="2700000" algn="tl">
                  <a:srgbClr val="676A55"/>
                </a:outerShdw>
              </a:effectLst>
              <a:latin typeface="Times New Roman" pitchFamily="18" charset="0"/>
              <a:ea typeface="ＭＳ Ｐゴシック"/>
              <a:cs typeface="ＭＳ Ｐゴシック"/>
            </a:endParaRPr>
          </a:p>
        </p:txBody>
      </p:sp>
      <p:sp>
        <p:nvSpPr>
          <p:cNvPr id="11" name="Text Box 2066">
            <a:extLst>
              <a:ext uri="{FF2B5EF4-FFF2-40B4-BE49-F238E27FC236}">
                <a16:creationId xmlns:a16="http://schemas.microsoft.com/office/drawing/2014/main" id="{F79951C2-3042-5053-202E-406544437E10}"/>
              </a:ext>
            </a:extLst>
          </p:cNvPr>
          <p:cNvSpPr txBox="1">
            <a:spLocks noChangeArrowheads="1"/>
          </p:cNvSpPr>
          <p:nvPr userDrawn="1"/>
        </p:nvSpPr>
        <p:spPr bwMode="auto">
          <a:xfrm>
            <a:off x="3397250" y="6537325"/>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US" sz="1000" b="1" i="1">
                <a:solidFill>
                  <a:schemeClr val="bg1"/>
                </a:solidFill>
                <a:latin typeface="Times New Roman" pitchFamily="18" charset="0"/>
                <a:ea typeface="ＭＳ Ｐゴシック"/>
                <a:cs typeface="ＭＳ Ｐゴシック"/>
              </a:rPr>
              <a:t>        </a:t>
            </a:r>
            <a:r>
              <a:rPr lang="en-US" sz="1000" b="1" i="1">
                <a:latin typeface="Times New Roman" pitchFamily="18" charset="0"/>
                <a:ea typeface="ＭＳ Ｐゴシック"/>
                <a:cs typeface="ＭＳ Ｐゴシック"/>
              </a:rPr>
              <a:t>Copyright © 2013 by The McGraw-Hill Companies, Inc. All rights reserved.</a:t>
            </a:r>
            <a:endParaRPr lang="en-US" sz="1000" b="1" i="1">
              <a:effectLst>
                <a:outerShdw blurRad="38100" dist="38100" dir="2700000" algn="tl">
                  <a:srgbClr val="676A55"/>
                </a:outerShdw>
              </a:effectLst>
              <a:latin typeface="Times New Roman" pitchFamily="18" charset="0"/>
              <a:ea typeface="ＭＳ Ｐゴシック"/>
              <a:cs typeface="ＭＳ Ｐゴシック"/>
            </a:endParaRPr>
          </a:p>
        </p:txBody>
      </p:sp>
      <p:sp>
        <p:nvSpPr>
          <p:cNvPr id="131075"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a:t>Click to edit Master title style</a:t>
            </a:r>
          </a:p>
        </p:txBody>
      </p:sp>
      <p:sp>
        <p:nvSpPr>
          <p:cNvPr id="13107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pPr lvl="0"/>
            <a:r>
              <a:rPr lang="en-US" noProof="0"/>
              <a:t>Click to edit Master subtitle style</a:t>
            </a:r>
          </a:p>
        </p:txBody>
      </p:sp>
    </p:spTree>
    <p:extLst>
      <p:ext uri="{BB962C8B-B14F-4D97-AF65-F5344CB8AC3E}">
        <p14:creationId xmlns:p14="http://schemas.microsoft.com/office/powerpoint/2010/main" val="180045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F1C1D29-7F36-0896-E3E9-8547FF4C1F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64BA601-3E57-C91D-1AB0-CE433406F0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07AB4CB-0AC9-A70F-84A8-8C17BD8D730B}"/>
              </a:ext>
            </a:extLst>
          </p:cNvPr>
          <p:cNvSpPr>
            <a:spLocks noGrp="1" noChangeArrowheads="1"/>
          </p:cNvSpPr>
          <p:nvPr>
            <p:ph type="sldNum" sz="quarter" idx="12"/>
          </p:nvPr>
        </p:nvSpPr>
        <p:spPr>
          <a:ln/>
        </p:spPr>
        <p:txBody>
          <a:bodyPr/>
          <a:lstStyle>
            <a:lvl1pPr>
              <a:defRPr/>
            </a:lvl1pPr>
          </a:lstStyle>
          <a:p>
            <a:fld id="{29F4DC0A-3136-45C3-A3D8-8FC5A13067AB}" type="slidenum">
              <a:rPr lang="en-US" altLang="en-US"/>
              <a:pPr/>
              <a:t>‹#›</a:t>
            </a:fld>
            <a:endParaRPr lang="en-US" altLang="en-US"/>
          </a:p>
        </p:txBody>
      </p:sp>
    </p:spTree>
    <p:extLst>
      <p:ext uri="{BB962C8B-B14F-4D97-AF65-F5344CB8AC3E}">
        <p14:creationId xmlns:p14="http://schemas.microsoft.com/office/powerpoint/2010/main" val="2717279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B70EC86-4293-80D3-0CA9-48AA355A14A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F4E6253-3E5F-62DE-064B-B3BF432965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FFAA8E8-E65B-1E27-7E01-8965C4D818C3}"/>
              </a:ext>
            </a:extLst>
          </p:cNvPr>
          <p:cNvSpPr>
            <a:spLocks noGrp="1" noChangeArrowheads="1"/>
          </p:cNvSpPr>
          <p:nvPr>
            <p:ph type="sldNum" sz="quarter" idx="12"/>
          </p:nvPr>
        </p:nvSpPr>
        <p:spPr>
          <a:ln/>
        </p:spPr>
        <p:txBody>
          <a:bodyPr/>
          <a:lstStyle>
            <a:lvl1pPr>
              <a:defRPr/>
            </a:lvl1pPr>
          </a:lstStyle>
          <a:p>
            <a:fld id="{00568AF8-DD9A-4BFB-9B60-58EB314CA21D}" type="slidenum">
              <a:rPr lang="en-US" altLang="en-US"/>
              <a:pPr/>
              <a:t>‹#›</a:t>
            </a:fld>
            <a:endParaRPr lang="en-US" altLang="en-US"/>
          </a:p>
        </p:txBody>
      </p:sp>
    </p:spTree>
    <p:extLst>
      <p:ext uri="{BB962C8B-B14F-4D97-AF65-F5344CB8AC3E}">
        <p14:creationId xmlns:p14="http://schemas.microsoft.com/office/powerpoint/2010/main" val="1812600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B2B5DEA-0489-7564-320B-C8D2C1F8389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C19B605-46A5-F3CB-CD82-1B23612C9D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973685A-18A1-3557-8ECD-FB65B8EC7968}"/>
              </a:ext>
            </a:extLst>
          </p:cNvPr>
          <p:cNvSpPr>
            <a:spLocks noGrp="1" noChangeArrowheads="1"/>
          </p:cNvSpPr>
          <p:nvPr>
            <p:ph type="sldNum" sz="quarter" idx="12"/>
          </p:nvPr>
        </p:nvSpPr>
        <p:spPr>
          <a:ln/>
        </p:spPr>
        <p:txBody>
          <a:bodyPr/>
          <a:lstStyle>
            <a:lvl1pPr>
              <a:defRPr/>
            </a:lvl1pPr>
          </a:lstStyle>
          <a:p>
            <a:fld id="{6DB7FAD7-C14E-47A1-A17D-E13E28AE93EC}" type="slidenum">
              <a:rPr lang="en-US" altLang="en-US"/>
              <a:pPr/>
              <a:t>‹#›</a:t>
            </a:fld>
            <a:endParaRPr lang="en-US" altLang="en-US"/>
          </a:p>
        </p:txBody>
      </p:sp>
    </p:spTree>
    <p:extLst>
      <p:ext uri="{BB962C8B-B14F-4D97-AF65-F5344CB8AC3E}">
        <p14:creationId xmlns:p14="http://schemas.microsoft.com/office/powerpoint/2010/main" val="155933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FF8DDD4-0FAD-4BF8-B513-F1EA06A880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0705E92-457C-6F1C-6600-63B765FF36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0BF1603-77D4-30CA-4A30-6B2C7C80AF43}"/>
              </a:ext>
            </a:extLst>
          </p:cNvPr>
          <p:cNvSpPr>
            <a:spLocks noGrp="1" noChangeArrowheads="1"/>
          </p:cNvSpPr>
          <p:nvPr>
            <p:ph type="sldNum" sz="quarter" idx="12"/>
          </p:nvPr>
        </p:nvSpPr>
        <p:spPr>
          <a:ln/>
        </p:spPr>
        <p:txBody>
          <a:bodyPr/>
          <a:lstStyle>
            <a:lvl1pPr>
              <a:defRPr/>
            </a:lvl1pPr>
          </a:lstStyle>
          <a:p>
            <a:fld id="{936821CA-930D-4C12-8FA5-E189006B2061}" type="slidenum">
              <a:rPr lang="en-US" altLang="en-US"/>
              <a:pPr/>
              <a:t>‹#›</a:t>
            </a:fld>
            <a:endParaRPr lang="en-US" altLang="en-US"/>
          </a:p>
        </p:txBody>
      </p:sp>
    </p:spTree>
    <p:extLst>
      <p:ext uri="{BB962C8B-B14F-4D97-AF65-F5344CB8AC3E}">
        <p14:creationId xmlns:p14="http://schemas.microsoft.com/office/powerpoint/2010/main" val="169702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7109253-3B37-8E1F-2D15-52DEE23DDB4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A391F73-D9EF-58CA-030C-BC511C9B3D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7995BF8-4A03-DF57-05BA-5059AEDB70BC}"/>
              </a:ext>
            </a:extLst>
          </p:cNvPr>
          <p:cNvSpPr>
            <a:spLocks noGrp="1" noChangeArrowheads="1"/>
          </p:cNvSpPr>
          <p:nvPr>
            <p:ph type="sldNum" sz="quarter" idx="12"/>
          </p:nvPr>
        </p:nvSpPr>
        <p:spPr>
          <a:ln/>
        </p:spPr>
        <p:txBody>
          <a:bodyPr/>
          <a:lstStyle>
            <a:lvl1pPr>
              <a:defRPr/>
            </a:lvl1pPr>
          </a:lstStyle>
          <a:p>
            <a:fld id="{E67C3378-372D-4CB7-8906-93B6DEA5DD50}" type="slidenum">
              <a:rPr lang="en-US" altLang="en-US"/>
              <a:pPr/>
              <a:t>‹#›</a:t>
            </a:fld>
            <a:endParaRPr lang="en-US" altLang="en-US"/>
          </a:p>
        </p:txBody>
      </p:sp>
    </p:spTree>
    <p:extLst>
      <p:ext uri="{BB962C8B-B14F-4D97-AF65-F5344CB8AC3E}">
        <p14:creationId xmlns:p14="http://schemas.microsoft.com/office/powerpoint/2010/main" val="130006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2E81A75-83ED-2A7E-52FC-378BCC3A0F2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C87EFB-65A4-9C80-F7E8-EEB6FF37CE9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0615703-6087-78B9-BEFE-511C87D6DE69}"/>
              </a:ext>
            </a:extLst>
          </p:cNvPr>
          <p:cNvSpPr>
            <a:spLocks noGrp="1" noChangeArrowheads="1"/>
          </p:cNvSpPr>
          <p:nvPr>
            <p:ph type="sldNum" sz="quarter" idx="12"/>
          </p:nvPr>
        </p:nvSpPr>
        <p:spPr>
          <a:ln/>
        </p:spPr>
        <p:txBody>
          <a:bodyPr/>
          <a:lstStyle>
            <a:lvl1pPr>
              <a:defRPr/>
            </a:lvl1pPr>
          </a:lstStyle>
          <a:p>
            <a:fld id="{C81864D5-40E0-44A6-9679-A2A76ADED7BD}" type="slidenum">
              <a:rPr lang="en-US" altLang="en-US"/>
              <a:pPr/>
              <a:t>‹#›</a:t>
            </a:fld>
            <a:endParaRPr lang="en-US" altLang="en-US"/>
          </a:p>
        </p:txBody>
      </p:sp>
    </p:spTree>
    <p:extLst>
      <p:ext uri="{BB962C8B-B14F-4D97-AF65-F5344CB8AC3E}">
        <p14:creationId xmlns:p14="http://schemas.microsoft.com/office/powerpoint/2010/main" val="49895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E127271-558E-2A12-2E00-1DC2F0A7C54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C6A05A4-97F7-5E16-76E7-63EFA474BC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2857256-C76C-7E5E-A775-DEC4DCD84912}"/>
              </a:ext>
            </a:extLst>
          </p:cNvPr>
          <p:cNvSpPr>
            <a:spLocks noGrp="1" noChangeArrowheads="1"/>
          </p:cNvSpPr>
          <p:nvPr>
            <p:ph type="sldNum" sz="quarter" idx="12"/>
          </p:nvPr>
        </p:nvSpPr>
        <p:spPr>
          <a:ln/>
        </p:spPr>
        <p:txBody>
          <a:bodyPr/>
          <a:lstStyle>
            <a:lvl1pPr>
              <a:defRPr/>
            </a:lvl1pPr>
          </a:lstStyle>
          <a:p>
            <a:fld id="{8BFF8576-1FB8-4372-BD5F-ADCDC7FB127B}" type="slidenum">
              <a:rPr lang="en-US" altLang="en-US"/>
              <a:pPr/>
              <a:t>‹#›</a:t>
            </a:fld>
            <a:endParaRPr lang="en-US" altLang="en-US"/>
          </a:p>
        </p:txBody>
      </p:sp>
    </p:spTree>
    <p:extLst>
      <p:ext uri="{BB962C8B-B14F-4D97-AF65-F5344CB8AC3E}">
        <p14:creationId xmlns:p14="http://schemas.microsoft.com/office/powerpoint/2010/main" val="27383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1A8AC67-8A01-8A23-0FEF-7D3013C4847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49BF1DE-BC91-668C-9126-8B8B95E37D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63B6D17-1FC1-0660-15FE-7D8CFDA0C975}"/>
              </a:ext>
            </a:extLst>
          </p:cNvPr>
          <p:cNvSpPr>
            <a:spLocks noGrp="1" noChangeArrowheads="1"/>
          </p:cNvSpPr>
          <p:nvPr>
            <p:ph type="sldNum" sz="quarter" idx="12"/>
          </p:nvPr>
        </p:nvSpPr>
        <p:spPr>
          <a:ln/>
        </p:spPr>
        <p:txBody>
          <a:bodyPr/>
          <a:lstStyle>
            <a:lvl1pPr>
              <a:defRPr/>
            </a:lvl1pPr>
          </a:lstStyle>
          <a:p>
            <a:fld id="{CF66EB5E-D4B8-44E5-B82C-F0045591A8DE}" type="slidenum">
              <a:rPr lang="en-US" altLang="en-US"/>
              <a:pPr/>
              <a:t>‹#›</a:t>
            </a:fld>
            <a:endParaRPr lang="en-US" altLang="en-US"/>
          </a:p>
        </p:txBody>
      </p:sp>
    </p:spTree>
    <p:extLst>
      <p:ext uri="{BB962C8B-B14F-4D97-AF65-F5344CB8AC3E}">
        <p14:creationId xmlns:p14="http://schemas.microsoft.com/office/powerpoint/2010/main" val="187457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3361D6F-7833-1A00-1E86-6281F79EE13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3C2154E-9F94-FA24-5C7D-8A7047D124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5338041-C5EE-FAFB-DFE3-23A5FE363F2D}"/>
              </a:ext>
            </a:extLst>
          </p:cNvPr>
          <p:cNvSpPr>
            <a:spLocks noGrp="1" noChangeArrowheads="1"/>
          </p:cNvSpPr>
          <p:nvPr>
            <p:ph type="sldNum" sz="quarter" idx="12"/>
          </p:nvPr>
        </p:nvSpPr>
        <p:spPr>
          <a:ln/>
        </p:spPr>
        <p:txBody>
          <a:bodyPr/>
          <a:lstStyle>
            <a:lvl1pPr>
              <a:defRPr/>
            </a:lvl1pPr>
          </a:lstStyle>
          <a:p>
            <a:fld id="{6043872A-6BE8-4286-8670-EAA5ADC8039F}" type="slidenum">
              <a:rPr lang="en-US" altLang="en-US"/>
              <a:pPr/>
              <a:t>‹#›</a:t>
            </a:fld>
            <a:endParaRPr lang="en-US" altLang="en-US"/>
          </a:p>
        </p:txBody>
      </p:sp>
    </p:spTree>
    <p:extLst>
      <p:ext uri="{BB962C8B-B14F-4D97-AF65-F5344CB8AC3E}">
        <p14:creationId xmlns:p14="http://schemas.microsoft.com/office/powerpoint/2010/main" val="12859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F2EBADB-F930-925C-4F15-F54A423A0BE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5091EC6-0BD0-E6A8-D70D-6CF41A96BC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5D95C06-7D66-65DB-17C2-277478F6F2C8}"/>
              </a:ext>
            </a:extLst>
          </p:cNvPr>
          <p:cNvSpPr>
            <a:spLocks noGrp="1" noChangeArrowheads="1"/>
          </p:cNvSpPr>
          <p:nvPr>
            <p:ph type="sldNum" sz="quarter" idx="12"/>
          </p:nvPr>
        </p:nvSpPr>
        <p:spPr>
          <a:ln/>
        </p:spPr>
        <p:txBody>
          <a:bodyPr/>
          <a:lstStyle>
            <a:lvl1pPr>
              <a:defRPr/>
            </a:lvl1pPr>
          </a:lstStyle>
          <a:p>
            <a:fld id="{04D45BF6-194B-45C1-9DD2-10C0CF5E87C9}" type="slidenum">
              <a:rPr lang="en-US" altLang="en-US"/>
              <a:pPr/>
              <a:t>‹#›</a:t>
            </a:fld>
            <a:endParaRPr lang="en-US" altLang="en-US"/>
          </a:p>
        </p:txBody>
      </p:sp>
    </p:spTree>
    <p:extLst>
      <p:ext uri="{BB962C8B-B14F-4D97-AF65-F5344CB8AC3E}">
        <p14:creationId xmlns:p14="http://schemas.microsoft.com/office/powerpoint/2010/main" val="3626724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2AE8EF8-836C-2F48-3695-2ECF32B2ED5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72502BA-4D80-710D-E88A-F60CFB671A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9AAD823-0CAE-5B82-F00B-266CAF8DCDFD}"/>
              </a:ext>
            </a:extLst>
          </p:cNvPr>
          <p:cNvSpPr>
            <a:spLocks noGrp="1" noChangeArrowheads="1"/>
          </p:cNvSpPr>
          <p:nvPr>
            <p:ph type="sldNum" sz="quarter" idx="12"/>
          </p:nvPr>
        </p:nvSpPr>
        <p:spPr>
          <a:ln/>
        </p:spPr>
        <p:txBody>
          <a:bodyPr/>
          <a:lstStyle>
            <a:lvl1pPr>
              <a:defRPr/>
            </a:lvl1pPr>
          </a:lstStyle>
          <a:p>
            <a:fld id="{6E4972B7-25B9-4994-A08E-F559385C7269}" type="slidenum">
              <a:rPr lang="en-US" altLang="en-US"/>
              <a:pPr/>
              <a:t>‹#›</a:t>
            </a:fld>
            <a:endParaRPr lang="en-US" altLang="en-US"/>
          </a:p>
        </p:txBody>
      </p:sp>
    </p:spTree>
    <p:extLst>
      <p:ext uri="{BB962C8B-B14F-4D97-AF65-F5344CB8AC3E}">
        <p14:creationId xmlns:p14="http://schemas.microsoft.com/office/powerpoint/2010/main" val="55677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1657164-49FD-7ED4-3828-10F4A88E02AF}"/>
              </a:ext>
            </a:extLst>
          </p:cNvPr>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BD7103A-E13F-B733-7409-10E800FEA819}"/>
              </a:ext>
            </a:extLst>
          </p:cNvPr>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0052" name="Rectangle 4">
            <a:extLst>
              <a:ext uri="{FF2B5EF4-FFF2-40B4-BE49-F238E27FC236}">
                <a16:creationId xmlns:a16="http://schemas.microsoft.com/office/drawing/2014/main" id="{14743AC5-97C0-A5B9-4124-B1036FB204F9}"/>
              </a:ext>
            </a:extLst>
          </p:cNvPr>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130053" name="Rectangle 5">
            <a:extLst>
              <a:ext uri="{FF2B5EF4-FFF2-40B4-BE49-F238E27FC236}">
                <a16:creationId xmlns:a16="http://schemas.microsoft.com/office/drawing/2014/main" id="{EADCF19F-3771-C37C-E504-0507A9C38327}"/>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130054" name="Rectangle 6">
            <a:extLst>
              <a:ext uri="{FF2B5EF4-FFF2-40B4-BE49-F238E27FC236}">
                <a16:creationId xmlns:a16="http://schemas.microsoft.com/office/drawing/2014/main" id="{EB53118C-8766-10A8-181A-305BDC7EF5F3}"/>
              </a:ext>
            </a:extLst>
          </p:cNvPr>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fld id="{72A702E6-FF3A-4C29-A7EE-FC3797A3B02B}" type="slidenum">
              <a:rPr lang="en-US" altLang="en-US"/>
              <a:pPr/>
              <a:t>‹#›</a:t>
            </a:fld>
            <a:endParaRPr lang="en-US" altLang="en-US"/>
          </a:p>
        </p:txBody>
      </p:sp>
      <p:grpSp>
        <p:nvGrpSpPr>
          <p:cNvPr id="1031" name="Group 7">
            <a:extLst>
              <a:ext uri="{FF2B5EF4-FFF2-40B4-BE49-F238E27FC236}">
                <a16:creationId xmlns:a16="http://schemas.microsoft.com/office/drawing/2014/main" id="{A8F4ACAE-085B-21DC-568E-F00D8A472F12}"/>
              </a:ext>
            </a:extLst>
          </p:cNvPr>
          <p:cNvGrpSpPr>
            <a:grpSpLocks/>
          </p:cNvGrpSpPr>
          <p:nvPr/>
        </p:nvGrpSpPr>
        <p:grpSpPr bwMode="auto">
          <a:xfrm>
            <a:off x="279400" y="152400"/>
            <a:ext cx="8686800" cy="1600200"/>
            <a:chOff x="176" y="96"/>
            <a:chExt cx="5472" cy="1008"/>
          </a:xfrm>
        </p:grpSpPr>
        <p:sp>
          <p:nvSpPr>
            <p:cNvPr id="1033" name="Line 8">
              <a:extLst>
                <a:ext uri="{FF2B5EF4-FFF2-40B4-BE49-F238E27FC236}">
                  <a16:creationId xmlns:a16="http://schemas.microsoft.com/office/drawing/2014/main" id="{09137795-3B79-3CC3-AA88-C756E5AD3127}"/>
                </a:ext>
              </a:extLst>
            </p:cNvPr>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Rectangle 9">
              <a:extLst>
                <a:ext uri="{FF2B5EF4-FFF2-40B4-BE49-F238E27FC236}">
                  <a16:creationId xmlns:a16="http://schemas.microsoft.com/office/drawing/2014/main" id="{E43C9670-C55C-6B78-5ED6-97B8276D5B0D}"/>
                </a:ext>
              </a:extLst>
            </p:cNvPr>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1035" name="Rectangle 10">
              <a:extLst>
                <a:ext uri="{FF2B5EF4-FFF2-40B4-BE49-F238E27FC236}">
                  <a16:creationId xmlns:a16="http://schemas.microsoft.com/office/drawing/2014/main" id="{37858346-B323-1E23-B4F6-2DF634075913}"/>
                </a:ext>
              </a:extLst>
            </p:cNvPr>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1036" name="Rectangle 11">
              <a:extLst>
                <a:ext uri="{FF2B5EF4-FFF2-40B4-BE49-F238E27FC236}">
                  <a16:creationId xmlns:a16="http://schemas.microsoft.com/office/drawing/2014/main" id="{DB5F65C5-8CAC-6E9E-3D59-DFB8D6F0D085}"/>
                </a:ext>
              </a:extLst>
            </p:cNvPr>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sp>
          <p:nvSpPr>
            <p:cNvPr id="1037" name="Rectangle 12">
              <a:extLst>
                <a:ext uri="{FF2B5EF4-FFF2-40B4-BE49-F238E27FC236}">
                  <a16:creationId xmlns:a16="http://schemas.microsoft.com/office/drawing/2014/main" id="{41568B46-F423-CF01-A6A7-15E0ADF6545E}"/>
                </a:ext>
              </a:extLst>
            </p:cNvPr>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a:p>
          </p:txBody>
        </p:sp>
      </p:grpSp>
      <p:sp>
        <p:nvSpPr>
          <p:cNvPr id="8" name="Text Box 10">
            <a:extLst>
              <a:ext uri="{FF2B5EF4-FFF2-40B4-BE49-F238E27FC236}">
                <a16:creationId xmlns:a16="http://schemas.microsoft.com/office/drawing/2014/main" id="{AD077E26-8E31-B113-545B-4E93DAFDD996}"/>
              </a:ext>
            </a:extLst>
          </p:cNvPr>
          <p:cNvSpPr txBox="1">
            <a:spLocks noChangeArrowheads="1"/>
          </p:cNvSpPr>
          <p:nvPr userDrawn="1"/>
        </p:nvSpPr>
        <p:spPr bwMode="auto">
          <a:xfrm>
            <a:off x="8382000" y="6553200"/>
            <a:ext cx="762000" cy="274638"/>
          </a:xfrm>
          <a:prstGeom prst="rect">
            <a:avLst/>
          </a:prstGeom>
          <a:noFill/>
          <a:ln w="9525">
            <a:noFill/>
            <a:miter lim="800000"/>
            <a:headEnd/>
            <a:tailEnd/>
          </a:ln>
          <a:effec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r"/>
            <a:r>
              <a:rPr lang="en-US" altLang="en-US" sz="1200">
                <a:cs typeface="Times New Roman" panose="02020603050405020304" pitchFamily="18" charset="0"/>
              </a:rPr>
              <a:t>3-</a:t>
            </a:r>
            <a:fld id="{81C2011E-9B95-43AB-B645-B75C8C29A730}" type="slidenum">
              <a:rPr lang="en-US" altLang="en-US" sz="1200">
                <a:cs typeface="Times New Roman" panose="02020603050405020304" pitchFamily="18" charset="0"/>
              </a:rPr>
              <a:pPr algn="r"/>
              <a:t>‹#›</a:t>
            </a:fld>
            <a:endParaRPr lang="en-US" altLang="en-US" sz="1200">
              <a:cs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705"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anose="05000000000000000000"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aics.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B8575C2-2785-D126-7B91-D176B9B571DA}"/>
              </a:ext>
            </a:extLst>
          </p:cNvPr>
          <p:cNvSpPr>
            <a:spLocks noGrp="1" noChangeArrowheads="1"/>
          </p:cNvSpPr>
          <p:nvPr>
            <p:ph type="subTitle" idx="1"/>
          </p:nvPr>
        </p:nvSpPr>
        <p:spPr/>
        <p:txBody>
          <a:bodyPr/>
          <a:lstStyle/>
          <a:p>
            <a:pPr algn="ctr" eaLnBrk="1" hangingPunct="1"/>
            <a:r>
              <a:rPr lang="en-US" altLang="en-US">
                <a:latin typeface="Arial" panose="020B0604020202020204" pitchFamily="34" charset="0"/>
              </a:rPr>
              <a:t>Financial Statements Analysis</a:t>
            </a:r>
          </a:p>
        </p:txBody>
      </p:sp>
      <p:sp>
        <p:nvSpPr>
          <p:cNvPr id="3075" name="Text Box 5">
            <a:extLst>
              <a:ext uri="{FF2B5EF4-FFF2-40B4-BE49-F238E27FC236}">
                <a16:creationId xmlns:a16="http://schemas.microsoft.com/office/drawing/2014/main" id="{1D7992FC-434C-F5E6-F407-37D2A94B9B47}"/>
              </a:ext>
            </a:extLst>
          </p:cNvPr>
          <p:cNvSpPr txBox="1">
            <a:spLocks noChangeArrowheads="1"/>
          </p:cNvSpPr>
          <p:nvPr/>
        </p:nvSpPr>
        <p:spPr bwMode="auto">
          <a:xfrm>
            <a:off x="914400" y="1752600"/>
            <a:ext cx="525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spcBef>
                <a:spcPct val="50000"/>
              </a:spcBef>
            </a:pPr>
            <a:r>
              <a:rPr lang="en-US" altLang="en-US" sz="8000">
                <a:latin typeface="Monotype Corsiva" panose="03010101010201010101" pitchFamily="66" charset="0"/>
              </a:rPr>
              <a:t>Chapter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6D5395C5-05C7-DD1A-50E3-C543FCFC69F1}"/>
              </a:ext>
            </a:extLst>
          </p:cNvPr>
          <p:cNvSpPr>
            <a:spLocks noGrp="1" noChangeArrowheads="1"/>
          </p:cNvSpPr>
          <p:nvPr>
            <p:ph type="title"/>
          </p:nvPr>
        </p:nvSpPr>
        <p:spPr/>
        <p:txBody>
          <a:bodyPr/>
          <a:lstStyle/>
          <a:p>
            <a:pPr eaLnBrk="1" hangingPunct="1"/>
            <a:r>
              <a:rPr lang="en-US" altLang="en-US"/>
              <a:t>Computing Liquidity Ratios</a:t>
            </a:r>
          </a:p>
        </p:txBody>
      </p:sp>
      <p:sp>
        <p:nvSpPr>
          <p:cNvPr id="158723" name="Rectangle 3">
            <a:extLst>
              <a:ext uri="{FF2B5EF4-FFF2-40B4-BE49-F238E27FC236}">
                <a16:creationId xmlns:a16="http://schemas.microsoft.com/office/drawing/2014/main" id="{92923451-69C6-2087-97EA-4D29F90BA6B8}"/>
              </a:ext>
            </a:extLst>
          </p:cNvPr>
          <p:cNvSpPr>
            <a:spLocks noGrp="1" noChangeArrowheads="1"/>
          </p:cNvSpPr>
          <p:nvPr>
            <p:ph type="body" idx="1"/>
          </p:nvPr>
        </p:nvSpPr>
        <p:spPr/>
        <p:txBody>
          <a:bodyPr/>
          <a:lstStyle/>
          <a:p>
            <a:pPr marL="342900" indent="-342900" eaLnBrk="1" hangingPunct="1"/>
            <a:r>
              <a:rPr lang="en-US" altLang="en-US"/>
              <a:t>Current Ratio = CA / CL</a:t>
            </a:r>
          </a:p>
          <a:p>
            <a:pPr marL="742950" lvl="1" indent="-285750" eaLnBrk="1" hangingPunct="1"/>
            <a:r>
              <a:rPr lang="en-US" altLang="en-US"/>
              <a:t>708 / 540 = 1.31 times</a:t>
            </a:r>
          </a:p>
          <a:p>
            <a:pPr marL="342900" indent="-342900" eaLnBrk="1" hangingPunct="1"/>
            <a:r>
              <a:rPr lang="en-US" altLang="en-US"/>
              <a:t>Quick Ratio = (CA – Inventory) / CL</a:t>
            </a:r>
          </a:p>
          <a:p>
            <a:pPr marL="742950" lvl="1" indent="-285750" eaLnBrk="1" hangingPunct="1"/>
            <a:r>
              <a:rPr lang="en-US" altLang="en-US"/>
              <a:t>(708 - 422) / 540 = .53 times</a:t>
            </a:r>
          </a:p>
          <a:p>
            <a:pPr marL="342900" indent="-342900" eaLnBrk="1" hangingPunct="1"/>
            <a:r>
              <a:rPr lang="en-US" altLang="en-US"/>
              <a:t>Cash Ratio = Cash / CL</a:t>
            </a:r>
          </a:p>
          <a:p>
            <a:pPr marL="742950" lvl="1" indent="-285750" eaLnBrk="1" hangingPunct="1"/>
            <a:r>
              <a:rPr lang="en-US" altLang="en-US"/>
              <a:t>98 / 540 = .18 times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fade">
                                      <p:cBhvr>
                                        <p:cTn id="7" dur="1000"/>
                                        <p:tgtEl>
                                          <p:spTgt spid="158723">
                                            <p:txEl>
                                              <p:pRg st="0" end="0"/>
                                            </p:txEl>
                                          </p:spTgt>
                                        </p:tgtEl>
                                      </p:cBhvr>
                                    </p:animEffect>
                                    <p:anim calcmode="lin" valueType="num">
                                      <p:cBhvr>
                                        <p:cTn id="8" dur="1000" fill="hold"/>
                                        <p:tgtEl>
                                          <p:spTgt spid="158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87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58723">
                                            <p:txEl>
                                              <p:pRg st="1" end="1"/>
                                            </p:txEl>
                                          </p:spTgt>
                                        </p:tgtEl>
                                        <p:attrNameLst>
                                          <p:attrName>style.visibility</p:attrName>
                                        </p:attrNameLst>
                                      </p:cBhvr>
                                      <p:to>
                                        <p:strVal val="visible"/>
                                      </p:to>
                                    </p:set>
                                    <p:animEffect transition="in" filter="fade">
                                      <p:cBhvr>
                                        <p:cTn id="14" dur="1000"/>
                                        <p:tgtEl>
                                          <p:spTgt spid="158723">
                                            <p:txEl>
                                              <p:pRg st="1" end="1"/>
                                            </p:txEl>
                                          </p:spTgt>
                                        </p:tgtEl>
                                      </p:cBhvr>
                                    </p:animEffect>
                                    <p:anim calcmode="lin" valueType="num">
                                      <p:cBhvr>
                                        <p:cTn id="15" dur="1000" fill="hold"/>
                                        <p:tgtEl>
                                          <p:spTgt spid="1587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87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58723">
                                            <p:txEl>
                                              <p:pRg st="2" end="2"/>
                                            </p:txEl>
                                          </p:spTgt>
                                        </p:tgtEl>
                                        <p:attrNameLst>
                                          <p:attrName>style.visibility</p:attrName>
                                        </p:attrNameLst>
                                      </p:cBhvr>
                                      <p:to>
                                        <p:strVal val="visible"/>
                                      </p:to>
                                    </p:set>
                                    <p:animEffect transition="in" filter="fade">
                                      <p:cBhvr>
                                        <p:cTn id="21" dur="1000"/>
                                        <p:tgtEl>
                                          <p:spTgt spid="158723">
                                            <p:txEl>
                                              <p:pRg st="2" end="2"/>
                                            </p:txEl>
                                          </p:spTgt>
                                        </p:tgtEl>
                                      </p:cBhvr>
                                    </p:animEffect>
                                    <p:anim calcmode="lin" valueType="num">
                                      <p:cBhvr>
                                        <p:cTn id="22" dur="1000" fill="hold"/>
                                        <p:tgtEl>
                                          <p:spTgt spid="1587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87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58723">
                                            <p:txEl>
                                              <p:pRg st="3" end="3"/>
                                            </p:txEl>
                                          </p:spTgt>
                                        </p:tgtEl>
                                        <p:attrNameLst>
                                          <p:attrName>style.visibility</p:attrName>
                                        </p:attrNameLst>
                                      </p:cBhvr>
                                      <p:to>
                                        <p:strVal val="visible"/>
                                      </p:to>
                                    </p:set>
                                    <p:animEffect transition="in" filter="fade">
                                      <p:cBhvr>
                                        <p:cTn id="28" dur="1000"/>
                                        <p:tgtEl>
                                          <p:spTgt spid="158723">
                                            <p:txEl>
                                              <p:pRg st="3" end="3"/>
                                            </p:txEl>
                                          </p:spTgt>
                                        </p:tgtEl>
                                      </p:cBhvr>
                                    </p:animEffect>
                                    <p:anim calcmode="lin" valueType="num">
                                      <p:cBhvr>
                                        <p:cTn id="29" dur="1000" fill="hold"/>
                                        <p:tgtEl>
                                          <p:spTgt spid="1587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87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58723">
                                            <p:txEl>
                                              <p:pRg st="4" end="4"/>
                                            </p:txEl>
                                          </p:spTgt>
                                        </p:tgtEl>
                                        <p:attrNameLst>
                                          <p:attrName>style.visibility</p:attrName>
                                        </p:attrNameLst>
                                      </p:cBhvr>
                                      <p:to>
                                        <p:strVal val="visible"/>
                                      </p:to>
                                    </p:set>
                                    <p:animEffect transition="in" filter="fade">
                                      <p:cBhvr>
                                        <p:cTn id="35" dur="1000"/>
                                        <p:tgtEl>
                                          <p:spTgt spid="158723">
                                            <p:txEl>
                                              <p:pRg st="4" end="4"/>
                                            </p:txEl>
                                          </p:spTgt>
                                        </p:tgtEl>
                                      </p:cBhvr>
                                    </p:animEffect>
                                    <p:anim calcmode="lin" valueType="num">
                                      <p:cBhvr>
                                        <p:cTn id="36" dur="1000" fill="hold"/>
                                        <p:tgtEl>
                                          <p:spTgt spid="1587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87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58723">
                                            <p:txEl>
                                              <p:pRg st="5" end="5"/>
                                            </p:txEl>
                                          </p:spTgt>
                                        </p:tgtEl>
                                        <p:attrNameLst>
                                          <p:attrName>style.visibility</p:attrName>
                                        </p:attrNameLst>
                                      </p:cBhvr>
                                      <p:to>
                                        <p:strVal val="visible"/>
                                      </p:to>
                                    </p:set>
                                    <p:animEffect transition="in" filter="fade">
                                      <p:cBhvr>
                                        <p:cTn id="42" dur="1000"/>
                                        <p:tgtEl>
                                          <p:spTgt spid="158723">
                                            <p:txEl>
                                              <p:pRg st="5" end="5"/>
                                            </p:txEl>
                                          </p:spTgt>
                                        </p:tgtEl>
                                      </p:cBhvr>
                                    </p:animEffect>
                                    <p:anim calcmode="lin" valueType="num">
                                      <p:cBhvr>
                                        <p:cTn id="43" dur="1000" fill="hold"/>
                                        <p:tgtEl>
                                          <p:spTgt spid="1587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587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496A123-03DA-D2B5-514E-6CBB0EA53FF9}"/>
              </a:ext>
            </a:extLst>
          </p:cNvPr>
          <p:cNvSpPr>
            <a:spLocks noGrp="1" noChangeArrowheads="1"/>
          </p:cNvSpPr>
          <p:nvPr>
            <p:ph type="title"/>
          </p:nvPr>
        </p:nvSpPr>
        <p:spPr/>
        <p:txBody>
          <a:bodyPr/>
          <a:lstStyle/>
          <a:p>
            <a:pPr eaLnBrk="1" hangingPunct="1"/>
            <a:r>
              <a:rPr lang="en-US" altLang="en-US"/>
              <a:t>Computing Leverage Ratios</a:t>
            </a:r>
          </a:p>
        </p:txBody>
      </p:sp>
      <p:sp>
        <p:nvSpPr>
          <p:cNvPr id="160771" name="Rectangle 3">
            <a:extLst>
              <a:ext uri="{FF2B5EF4-FFF2-40B4-BE49-F238E27FC236}">
                <a16:creationId xmlns:a16="http://schemas.microsoft.com/office/drawing/2014/main" id="{A722E389-BC81-3E24-65EF-D8C9FD241C43}"/>
              </a:ext>
            </a:extLst>
          </p:cNvPr>
          <p:cNvSpPr>
            <a:spLocks noGrp="1" noChangeArrowheads="1"/>
          </p:cNvSpPr>
          <p:nvPr>
            <p:ph type="body" idx="1"/>
          </p:nvPr>
        </p:nvSpPr>
        <p:spPr/>
        <p:txBody>
          <a:bodyPr/>
          <a:lstStyle/>
          <a:p>
            <a:pPr marL="342900" indent="-342900" eaLnBrk="1" hangingPunct="1"/>
            <a:r>
              <a:rPr lang="en-US" altLang="en-US"/>
              <a:t>Total Debt Ratio = (TA – TE) / TA</a:t>
            </a:r>
          </a:p>
          <a:p>
            <a:pPr marL="742950" lvl="1" indent="-285750" eaLnBrk="1" hangingPunct="1"/>
            <a:r>
              <a:rPr lang="en-US" altLang="en-US"/>
              <a:t>(3588 - 2591) / 3588 = 28%</a:t>
            </a:r>
          </a:p>
          <a:p>
            <a:pPr marL="342900" indent="-342900" eaLnBrk="1" hangingPunct="1"/>
            <a:r>
              <a:rPr lang="en-US" altLang="en-US"/>
              <a:t>Debt/Equity = TD / TE</a:t>
            </a:r>
          </a:p>
          <a:p>
            <a:pPr marL="742950" lvl="1" indent="-285750" eaLnBrk="1" hangingPunct="1"/>
            <a:r>
              <a:rPr lang="en-US" altLang="en-US"/>
              <a:t>(3588 – 2591) / 2591 = 38.5%</a:t>
            </a:r>
          </a:p>
          <a:p>
            <a:pPr marL="342900" indent="-342900" eaLnBrk="1" hangingPunct="1"/>
            <a:r>
              <a:rPr lang="en-US" altLang="en-US"/>
              <a:t>Equity Multiplier = TA / TE = 1 + D/E</a:t>
            </a:r>
          </a:p>
          <a:p>
            <a:pPr marL="742950" lvl="1" indent="-285750" eaLnBrk="1" hangingPunct="1"/>
            <a:r>
              <a:rPr lang="en-US" altLang="en-US"/>
              <a:t>1 + .385 = 1.385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fade">
                                      <p:cBhvr>
                                        <p:cTn id="7" dur="1000"/>
                                        <p:tgtEl>
                                          <p:spTgt spid="160771">
                                            <p:txEl>
                                              <p:pRg st="0" end="0"/>
                                            </p:txEl>
                                          </p:spTgt>
                                        </p:tgtEl>
                                      </p:cBhvr>
                                    </p:animEffect>
                                    <p:anim calcmode="lin" valueType="num">
                                      <p:cBhvr>
                                        <p:cTn id="8" dur="1000" fill="hold"/>
                                        <p:tgtEl>
                                          <p:spTgt spid="160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0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0771">
                                            <p:txEl>
                                              <p:pRg st="1" end="1"/>
                                            </p:txEl>
                                          </p:spTgt>
                                        </p:tgtEl>
                                        <p:attrNameLst>
                                          <p:attrName>style.visibility</p:attrName>
                                        </p:attrNameLst>
                                      </p:cBhvr>
                                      <p:to>
                                        <p:strVal val="visible"/>
                                      </p:to>
                                    </p:set>
                                    <p:animEffect transition="in" filter="fade">
                                      <p:cBhvr>
                                        <p:cTn id="14" dur="1000"/>
                                        <p:tgtEl>
                                          <p:spTgt spid="160771">
                                            <p:txEl>
                                              <p:pRg st="1" end="1"/>
                                            </p:txEl>
                                          </p:spTgt>
                                        </p:tgtEl>
                                      </p:cBhvr>
                                    </p:animEffect>
                                    <p:anim calcmode="lin" valueType="num">
                                      <p:cBhvr>
                                        <p:cTn id="15" dur="1000" fill="hold"/>
                                        <p:tgtEl>
                                          <p:spTgt spid="1607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07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0771">
                                            <p:txEl>
                                              <p:pRg st="2" end="2"/>
                                            </p:txEl>
                                          </p:spTgt>
                                        </p:tgtEl>
                                        <p:attrNameLst>
                                          <p:attrName>style.visibility</p:attrName>
                                        </p:attrNameLst>
                                      </p:cBhvr>
                                      <p:to>
                                        <p:strVal val="visible"/>
                                      </p:to>
                                    </p:set>
                                    <p:animEffect transition="in" filter="fade">
                                      <p:cBhvr>
                                        <p:cTn id="21" dur="1000"/>
                                        <p:tgtEl>
                                          <p:spTgt spid="160771">
                                            <p:txEl>
                                              <p:pRg st="2" end="2"/>
                                            </p:txEl>
                                          </p:spTgt>
                                        </p:tgtEl>
                                      </p:cBhvr>
                                    </p:animEffect>
                                    <p:anim calcmode="lin" valueType="num">
                                      <p:cBhvr>
                                        <p:cTn id="22" dur="1000" fill="hold"/>
                                        <p:tgtEl>
                                          <p:spTgt spid="1607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07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60771">
                                            <p:txEl>
                                              <p:pRg st="3" end="3"/>
                                            </p:txEl>
                                          </p:spTgt>
                                        </p:tgtEl>
                                        <p:attrNameLst>
                                          <p:attrName>style.visibility</p:attrName>
                                        </p:attrNameLst>
                                      </p:cBhvr>
                                      <p:to>
                                        <p:strVal val="visible"/>
                                      </p:to>
                                    </p:set>
                                    <p:animEffect transition="in" filter="fade">
                                      <p:cBhvr>
                                        <p:cTn id="28" dur="1000"/>
                                        <p:tgtEl>
                                          <p:spTgt spid="160771">
                                            <p:txEl>
                                              <p:pRg st="3" end="3"/>
                                            </p:txEl>
                                          </p:spTgt>
                                        </p:tgtEl>
                                      </p:cBhvr>
                                    </p:animEffect>
                                    <p:anim calcmode="lin" valueType="num">
                                      <p:cBhvr>
                                        <p:cTn id="29" dur="1000" fill="hold"/>
                                        <p:tgtEl>
                                          <p:spTgt spid="1607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07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60771">
                                            <p:txEl>
                                              <p:pRg st="4" end="4"/>
                                            </p:txEl>
                                          </p:spTgt>
                                        </p:tgtEl>
                                        <p:attrNameLst>
                                          <p:attrName>style.visibility</p:attrName>
                                        </p:attrNameLst>
                                      </p:cBhvr>
                                      <p:to>
                                        <p:strVal val="visible"/>
                                      </p:to>
                                    </p:set>
                                    <p:animEffect transition="in" filter="fade">
                                      <p:cBhvr>
                                        <p:cTn id="35" dur="1000"/>
                                        <p:tgtEl>
                                          <p:spTgt spid="160771">
                                            <p:txEl>
                                              <p:pRg st="4" end="4"/>
                                            </p:txEl>
                                          </p:spTgt>
                                        </p:tgtEl>
                                      </p:cBhvr>
                                    </p:animEffect>
                                    <p:anim calcmode="lin" valueType="num">
                                      <p:cBhvr>
                                        <p:cTn id="36" dur="1000" fill="hold"/>
                                        <p:tgtEl>
                                          <p:spTgt spid="1607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07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60771">
                                            <p:txEl>
                                              <p:pRg st="5" end="5"/>
                                            </p:txEl>
                                          </p:spTgt>
                                        </p:tgtEl>
                                        <p:attrNameLst>
                                          <p:attrName>style.visibility</p:attrName>
                                        </p:attrNameLst>
                                      </p:cBhvr>
                                      <p:to>
                                        <p:strVal val="visible"/>
                                      </p:to>
                                    </p:set>
                                    <p:animEffect transition="in" filter="fade">
                                      <p:cBhvr>
                                        <p:cTn id="42" dur="1000"/>
                                        <p:tgtEl>
                                          <p:spTgt spid="160771">
                                            <p:txEl>
                                              <p:pRg st="5" end="5"/>
                                            </p:txEl>
                                          </p:spTgt>
                                        </p:tgtEl>
                                      </p:cBhvr>
                                    </p:animEffect>
                                    <p:anim calcmode="lin" valueType="num">
                                      <p:cBhvr>
                                        <p:cTn id="43" dur="1000" fill="hold"/>
                                        <p:tgtEl>
                                          <p:spTgt spid="1607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607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2ECBAB8-6693-67BA-CEDC-8183E1808D1F}"/>
              </a:ext>
            </a:extLst>
          </p:cNvPr>
          <p:cNvSpPr>
            <a:spLocks noGrp="1" noChangeArrowheads="1"/>
          </p:cNvSpPr>
          <p:nvPr>
            <p:ph type="title"/>
          </p:nvPr>
        </p:nvSpPr>
        <p:spPr/>
        <p:txBody>
          <a:bodyPr/>
          <a:lstStyle/>
          <a:p>
            <a:pPr eaLnBrk="1" hangingPunct="1"/>
            <a:r>
              <a:rPr lang="en-US" altLang="en-US"/>
              <a:t>Computing Coverage Ratios</a:t>
            </a:r>
          </a:p>
        </p:txBody>
      </p:sp>
      <p:sp>
        <p:nvSpPr>
          <p:cNvPr id="162819" name="Rectangle 3">
            <a:extLst>
              <a:ext uri="{FF2B5EF4-FFF2-40B4-BE49-F238E27FC236}">
                <a16:creationId xmlns:a16="http://schemas.microsoft.com/office/drawing/2014/main" id="{0F69ED22-DEB1-A309-1B43-E910FAEAA6CC}"/>
              </a:ext>
            </a:extLst>
          </p:cNvPr>
          <p:cNvSpPr>
            <a:spLocks noGrp="1" noChangeArrowheads="1"/>
          </p:cNvSpPr>
          <p:nvPr>
            <p:ph type="body" idx="1"/>
          </p:nvPr>
        </p:nvSpPr>
        <p:spPr/>
        <p:txBody>
          <a:bodyPr/>
          <a:lstStyle/>
          <a:p>
            <a:pPr marL="342900" indent="-342900" eaLnBrk="1" hangingPunct="1"/>
            <a:r>
              <a:rPr lang="en-US" altLang="en-US"/>
              <a:t>Times Interest Earned = EBIT / Interest</a:t>
            </a:r>
          </a:p>
          <a:p>
            <a:pPr marL="742950" lvl="1" indent="-285750" eaLnBrk="1" hangingPunct="1"/>
            <a:r>
              <a:rPr lang="en-US" altLang="en-US"/>
              <a:t>691 / 141 = 4.9 times</a:t>
            </a:r>
          </a:p>
          <a:p>
            <a:pPr marL="342900" indent="-342900" eaLnBrk="1" hangingPunct="1"/>
            <a:r>
              <a:rPr lang="en-US" altLang="en-US"/>
              <a:t>Cash Coverage = (EBIT + Depreciation + Amortization) / Interest</a:t>
            </a:r>
          </a:p>
          <a:p>
            <a:pPr marL="742950" lvl="1" indent="-285750" eaLnBrk="1" hangingPunct="1"/>
            <a:r>
              <a:rPr lang="en-US" altLang="en-US"/>
              <a:t>(691 + 276) / 141 = 6.9 times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Effect transition="in" filter="fade">
                                      <p:cBhvr>
                                        <p:cTn id="7" dur="1000"/>
                                        <p:tgtEl>
                                          <p:spTgt spid="162819">
                                            <p:txEl>
                                              <p:pRg st="0" end="0"/>
                                            </p:txEl>
                                          </p:spTgt>
                                        </p:tgtEl>
                                      </p:cBhvr>
                                    </p:animEffect>
                                    <p:anim calcmode="lin" valueType="num">
                                      <p:cBhvr>
                                        <p:cTn id="8" dur="1000" fill="hold"/>
                                        <p:tgtEl>
                                          <p:spTgt spid="162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2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2819">
                                            <p:txEl>
                                              <p:pRg st="1" end="1"/>
                                            </p:txEl>
                                          </p:spTgt>
                                        </p:tgtEl>
                                        <p:attrNameLst>
                                          <p:attrName>style.visibility</p:attrName>
                                        </p:attrNameLst>
                                      </p:cBhvr>
                                      <p:to>
                                        <p:strVal val="visible"/>
                                      </p:to>
                                    </p:set>
                                    <p:animEffect transition="in" filter="fade">
                                      <p:cBhvr>
                                        <p:cTn id="14" dur="1000"/>
                                        <p:tgtEl>
                                          <p:spTgt spid="162819">
                                            <p:txEl>
                                              <p:pRg st="1" end="1"/>
                                            </p:txEl>
                                          </p:spTgt>
                                        </p:tgtEl>
                                      </p:cBhvr>
                                    </p:animEffect>
                                    <p:anim calcmode="lin" valueType="num">
                                      <p:cBhvr>
                                        <p:cTn id="15" dur="1000" fill="hold"/>
                                        <p:tgtEl>
                                          <p:spTgt spid="162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2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2819">
                                            <p:txEl>
                                              <p:pRg st="2" end="2"/>
                                            </p:txEl>
                                          </p:spTgt>
                                        </p:tgtEl>
                                        <p:attrNameLst>
                                          <p:attrName>style.visibility</p:attrName>
                                        </p:attrNameLst>
                                      </p:cBhvr>
                                      <p:to>
                                        <p:strVal val="visible"/>
                                      </p:to>
                                    </p:set>
                                    <p:animEffect transition="in" filter="fade">
                                      <p:cBhvr>
                                        <p:cTn id="21" dur="1000"/>
                                        <p:tgtEl>
                                          <p:spTgt spid="162819">
                                            <p:txEl>
                                              <p:pRg st="2" end="2"/>
                                            </p:txEl>
                                          </p:spTgt>
                                        </p:tgtEl>
                                      </p:cBhvr>
                                    </p:animEffect>
                                    <p:anim calcmode="lin" valueType="num">
                                      <p:cBhvr>
                                        <p:cTn id="22" dur="1000" fill="hold"/>
                                        <p:tgtEl>
                                          <p:spTgt spid="162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2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62819">
                                            <p:txEl>
                                              <p:pRg st="3" end="3"/>
                                            </p:txEl>
                                          </p:spTgt>
                                        </p:tgtEl>
                                        <p:attrNameLst>
                                          <p:attrName>style.visibility</p:attrName>
                                        </p:attrNameLst>
                                      </p:cBhvr>
                                      <p:to>
                                        <p:strVal val="visible"/>
                                      </p:to>
                                    </p:set>
                                    <p:animEffect transition="in" filter="fade">
                                      <p:cBhvr>
                                        <p:cTn id="28" dur="1000"/>
                                        <p:tgtEl>
                                          <p:spTgt spid="162819">
                                            <p:txEl>
                                              <p:pRg st="3" end="3"/>
                                            </p:txEl>
                                          </p:spTgt>
                                        </p:tgtEl>
                                      </p:cBhvr>
                                    </p:animEffect>
                                    <p:anim calcmode="lin" valueType="num">
                                      <p:cBhvr>
                                        <p:cTn id="29" dur="1000" fill="hold"/>
                                        <p:tgtEl>
                                          <p:spTgt spid="1628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28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500B846-5947-6E4B-1F9F-C87CEDB380A4}"/>
              </a:ext>
            </a:extLst>
          </p:cNvPr>
          <p:cNvSpPr>
            <a:spLocks noGrp="1" noChangeArrowheads="1"/>
          </p:cNvSpPr>
          <p:nvPr>
            <p:ph type="title"/>
          </p:nvPr>
        </p:nvSpPr>
        <p:spPr/>
        <p:txBody>
          <a:bodyPr/>
          <a:lstStyle/>
          <a:p>
            <a:pPr eaLnBrk="1" hangingPunct="1"/>
            <a:r>
              <a:rPr lang="en-US" altLang="en-US"/>
              <a:t>Computing Inventory Ratios</a:t>
            </a:r>
          </a:p>
        </p:txBody>
      </p:sp>
      <p:sp>
        <p:nvSpPr>
          <p:cNvPr id="164867" name="Rectangle 3">
            <a:extLst>
              <a:ext uri="{FF2B5EF4-FFF2-40B4-BE49-F238E27FC236}">
                <a16:creationId xmlns:a16="http://schemas.microsoft.com/office/drawing/2014/main" id="{B283C3DA-A2E5-0DC6-D13A-6AC05F76545C}"/>
              </a:ext>
            </a:extLst>
          </p:cNvPr>
          <p:cNvSpPr>
            <a:spLocks noGrp="1" noChangeArrowheads="1"/>
          </p:cNvSpPr>
          <p:nvPr>
            <p:ph type="body" idx="1"/>
          </p:nvPr>
        </p:nvSpPr>
        <p:spPr/>
        <p:txBody>
          <a:bodyPr/>
          <a:lstStyle/>
          <a:p>
            <a:pPr marL="342900" indent="-342900" eaLnBrk="1" hangingPunct="1"/>
            <a:r>
              <a:rPr lang="en-US" altLang="en-US"/>
              <a:t>Inventory Turnover = Cost of Goods Sold / Inventory</a:t>
            </a:r>
          </a:p>
          <a:p>
            <a:pPr marL="742950" lvl="1" indent="-285750" eaLnBrk="1" hangingPunct="1"/>
            <a:r>
              <a:rPr lang="en-US" altLang="en-US"/>
              <a:t>1344 / 422 = 3.2 times</a:t>
            </a:r>
          </a:p>
          <a:p>
            <a:pPr marL="342900" indent="-342900" eaLnBrk="1" hangingPunct="1"/>
            <a:r>
              <a:rPr lang="en-US" altLang="en-US"/>
              <a:t>Days’ Sales in Inventory = 365 / Inventory Turnover</a:t>
            </a:r>
          </a:p>
          <a:p>
            <a:pPr marL="742950" lvl="1" indent="-285750" eaLnBrk="1" hangingPunct="1"/>
            <a:r>
              <a:rPr lang="en-US" altLang="en-US"/>
              <a:t>365 / 3.2 = 114 days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fade">
                                      <p:cBhvr>
                                        <p:cTn id="7" dur="1000"/>
                                        <p:tgtEl>
                                          <p:spTgt spid="164867">
                                            <p:txEl>
                                              <p:pRg st="0" end="0"/>
                                            </p:txEl>
                                          </p:spTgt>
                                        </p:tgtEl>
                                      </p:cBhvr>
                                    </p:animEffect>
                                    <p:anim calcmode="lin" valueType="num">
                                      <p:cBhvr>
                                        <p:cTn id="8" dur="10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4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4867">
                                            <p:txEl>
                                              <p:pRg st="1" end="1"/>
                                            </p:txEl>
                                          </p:spTgt>
                                        </p:tgtEl>
                                        <p:attrNameLst>
                                          <p:attrName>style.visibility</p:attrName>
                                        </p:attrNameLst>
                                      </p:cBhvr>
                                      <p:to>
                                        <p:strVal val="visible"/>
                                      </p:to>
                                    </p:set>
                                    <p:animEffect transition="in" filter="fade">
                                      <p:cBhvr>
                                        <p:cTn id="14" dur="1000"/>
                                        <p:tgtEl>
                                          <p:spTgt spid="164867">
                                            <p:txEl>
                                              <p:pRg st="1" end="1"/>
                                            </p:txEl>
                                          </p:spTgt>
                                        </p:tgtEl>
                                      </p:cBhvr>
                                    </p:animEffect>
                                    <p:anim calcmode="lin" valueType="num">
                                      <p:cBhvr>
                                        <p:cTn id="15" dur="10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4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4867">
                                            <p:txEl>
                                              <p:pRg st="2" end="2"/>
                                            </p:txEl>
                                          </p:spTgt>
                                        </p:tgtEl>
                                        <p:attrNameLst>
                                          <p:attrName>style.visibility</p:attrName>
                                        </p:attrNameLst>
                                      </p:cBhvr>
                                      <p:to>
                                        <p:strVal val="visible"/>
                                      </p:to>
                                    </p:set>
                                    <p:animEffect transition="in" filter="fade">
                                      <p:cBhvr>
                                        <p:cTn id="21" dur="1000"/>
                                        <p:tgtEl>
                                          <p:spTgt spid="164867">
                                            <p:txEl>
                                              <p:pRg st="2" end="2"/>
                                            </p:txEl>
                                          </p:spTgt>
                                        </p:tgtEl>
                                      </p:cBhvr>
                                    </p:animEffect>
                                    <p:anim calcmode="lin" valueType="num">
                                      <p:cBhvr>
                                        <p:cTn id="22" dur="10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4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64867">
                                            <p:txEl>
                                              <p:pRg st="3" end="3"/>
                                            </p:txEl>
                                          </p:spTgt>
                                        </p:tgtEl>
                                        <p:attrNameLst>
                                          <p:attrName>style.visibility</p:attrName>
                                        </p:attrNameLst>
                                      </p:cBhvr>
                                      <p:to>
                                        <p:strVal val="visible"/>
                                      </p:to>
                                    </p:set>
                                    <p:animEffect transition="in" filter="fade">
                                      <p:cBhvr>
                                        <p:cTn id="28" dur="1000"/>
                                        <p:tgtEl>
                                          <p:spTgt spid="164867">
                                            <p:txEl>
                                              <p:pRg st="3" end="3"/>
                                            </p:txEl>
                                          </p:spTgt>
                                        </p:tgtEl>
                                      </p:cBhvr>
                                    </p:animEffect>
                                    <p:anim calcmode="lin" valueType="num">
                                      <p:cBhvr>
                                        <p:cTn id="29" dur="10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48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8E87B2A-238B-5B72-D283-91A57A1A5F56}"/>
              </a:ext>
            </a:extLst>
          </p:cNvPr>
          <p:cNvSpPr>
            <a:spLocks noGrp="1" noChangeArrowheads="1"/>
          </p:cNvSpPr>
          <p:nvPr>
            <p:ph type="title"/>
          </p:nvPr>
        </p:nvSpPr>
        <p:spPr/>
        <p:txBody>
          <a:bodyPr/>
          <a:lstStyle/>
          <a:p>
            <a:pPr eaLnBrk="1" hangingPunct="1"/>
            <a:r>
              <a:rPr lang="en-US" altLang="en-US"/>
              <a:t>Computing Receivables Ratios</a:t>
            </a:r>
          </a:p>
        </p:txBody>
      </p:sp>
      <p:sp>
        <p:nvSpPr>
          <p:cNvPr id="166915" name="Rectangle 3">
            <a:extLst>
              <a:ext uri="{FF2B5EF4-FFF2-40B4-BE49-F238E27FC236}">
                <a16:creationId xmlns:a16="http://schemas.microsoft.com/office/drawing/2014/main" id="{478FFC48-DD3F-AA59-A689-F2E318791D7E}"/>
              </a:ext>
            </a:extLst>
          </p:cNvPr>
          <p:cNvSpPr>
            <a:spLocks noGrp="1" noChangeArrowheads="1"/>
          </p:cNvSpPr>
          <p:nvPr>
            <p:ph type="body" idx="1"/>
          </p:nvPr>
        </p:nvSpPr>
        <p:spPr/>
        <p:txBody>
          <a:bodyPr/>
          <a:lstStyle/>
          <a:p>
            <a:pPr marL="342900" indent="-342900" eaLnBrk="1" hangingPunct="1"/>
            <a:r>
              <a:rPr lang="en-US" altLang="en-US"/>
              <a:t>Receivables Turnover = Sales / Accounts Receivable</a:t>
            </a:r>
          </a:p>
          <a:p>
            <a:pPr marL="742950" lvl="1" indent="-285750" eaLnBrk="1" hangingPunct="1"/>
            <a:r>
              <a:rPr lang="en-US" altLang="en-US"/>
              <a:t>2311 / 188 = 12.3 times</a:t>
            </a:r>
          </a:p>
          <a:p>
            <a:pPr marL="342900" indent="-342900" eaLnBrk="1" hangingPunct="1"/>
            <a:r>
              <a:rPr lang="en-US" altLang="en-US"/>
              <a:t>Days’ Sales in Receivables = 365 / Receivables Turnover</a:t>
            </a:r>
          </a:p>
          <a:p>
            <a:pPr marL="742950" lvl="1" indent="-285750" eaLnBrk="1" hangingPunct="1"/>
            <a:r>
              <a:rPr lang="en-US" altLang="en-US"/>
              <a:t>365 / 12.3 = 30 days</a:t>
            </a:r>
          </a:p>
          <a:p>
            <a:pPr marL="342900" indent="-342900"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fade">
                                      <p:cBhvr>
                                        <p:cTn id="7" dur="1000"/>
                                        <p:tgtEl>
                                          <p:spTgt spid="166915">
                                            <p:txEl>
                                              <p:pRg st="0" end="0"/>
                                            </p:txEl>
                                          </p:spTgt>
                                        </p:tgtEl>
                                      </p:cBhvr>
                                    </p:animEffect>
                                    <p:anim calcmode="lin" valueType="num">
                                      <p:cBhvr>
                                        <p:cTn id="8" dur="1000" fill="hold"/>
                                        <p:tgtEl>
                                          <p:spTgt spid="1669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6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6915">
                                            <p:txEl>
                                              <p:pRg st="1" end="1"/>
                                            </p:txEl>
                                          </p:spTgt>
                                        </p:tgtEl>
                                        <p:attrNameLst>
                                          <p:attrName>style.visibility</p:attrName>
                                        </p:attrNameLst>
                                      </p:cBhvr>
                                      <p:to>
                                        <p:strVal val="visible"/>
                                      </p:to>
                                    </p:set>
                                    <p:animEffect transition="in" filter="fade">
                                      <p:cBhvr>
                                        <p:cTn id="14" dur="1000"/>
                                        <p:tgtEl>
                                          <p:spTgt spid="166915">
                                            <p:txEl>
                                              <p:pRg st="1" end="1"/>
                                            </p:txEl>
                                          </p:spTgt>
                                        </p:tgtEl>
                                      </p:cBhvr>
                                    </p:animEffect>
                                    <p:anim calcmode="lin" valueType="num">
                                      <p:cBhvr>
                                        <p:cTn id="15" dur="1000" fill="hold"/>
                                        <p:tgtEl>
                                          <p:spTgt spid="1669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69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6915">
                                            <p:txEl>
                                              <p:pRg st="2" end="2"/>
                                            </p:txEl>
                                          </p:spTgt>
                                        </p:tgtEl>
                                        <p:attrNameLst>
                                          <p:attrName>style.visibility</p:attrName>
                                        </p:attrNameLst>
                                      </p:cBhvr>
                                      <p:to>
                                        <p:strVal val="visible"/>
                                      </p:to>
                                    </p:set>
                                    <p:animEffect transition="in" filter="fade">
                                      <p:cBhvr>
                                        <p:cTn id="21" dur="1000"/>
                                        <p:tgtEl>
                                          <p:spTgt spid="166915">
                                            <p:txEl>
                                              <p:pRg st="2" end="2"/>
                                            </p:txEl>
                                          </p:spTgt>
                                        </p:tgtEl>
                                      </p:cBhvr>
                                    </p:animEffect>
                                    <p:anim calcmode="lin" valueType="num">
                                      <p:cBhvr>
                                        <p:cTn id="22" dur="1000" fill="hold"/>
                                        <p:tgtEl>
                                          <p:spTgt spid="1669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6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66915">
                                            <p:txEl>
                                              <p:pRg st="3" end="3"/>
                                            </p:txEl>
                                          </p:spTgt>
                                        </p:tgtEl>
                                        <p:attrNameLst>
                                          <p:attrName>style.visibility</p:attrName>
                                        </p:attrNameLst>
                                      </p:cBhvr>
                                      <p:to>
                                        <p:strVal val="visible"/>
                                      </p:to>
                                    </p:set>
                                    <p:animEffect transition="in" filter="fade">
                                      <p:cBhvr>
                                        <p:cTn id="28" dur="1000"/>
                                        <p:tgtEl>
                                          <p:spTgt spid="166915">
                                            <p:txEl>
                                              <p:pRg st="3" end="3"/>
                                            </p:txEl>
                                          </p:spTgt>
                                        </p:tgtEl>
                                      </p:cBhvr>
                                    </p:animEffect>
                                    <p:anim calcmode="lin" valueType="num">
                                      <p:cBhvr>
                                        <p:cTn id="29" dur="1000" fill="hold"/>
                                        <p:tgtEl>
                                          <p:spTgt spid="1669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69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DDF33AB-F0E1-2B7F-A7E8-19FB222A53FB}"/>
              </a:ext>
            </a:extLst>
          </p:cNvPr>
          <p:cNvSpPr>
            <a:spLocks noGrp="1" noChangeArrowheads="1"/>
          </p:cNvSpPr>
          <p:nvPr>
            <p:ph type="title"/>
          </p:nvPr>
        </p:nvSpPr>
        <p:spPr/>
        <p:txBody>
          <a:bodyPr/>
          <a:lstStyle/>
          <a:p>
            <a:pPr eaLnBrk="1" hangingPunct="1"/>
            <a:r>
              <a:rPr lang="en-US" altLang="en-US"/>
              <a:t>Computing Total Asset Turnover</a:t>
            </a:r>
          </a:p>
        </p:txBody>
      </p:sp>
      <p:sp>
        <p:nvSpPr>
          <p:cNvPr id="168963" name="Rectangle 3">
            <a:extLst>
              <a:ext uri="{FF2B5EF4-FFF2-40B4-BE49-F238E27FC236}">
                <a16:creationId xmlns:a16="http://schemas.microsoft.com/office/drawing/2014/main" id="{2BAACF89-A54F-EB31-2A2A-D242404334A1}"/>
              </a:ext>
            </a:extLst>
          </p:cNvPr>
          <p:cNvSpPr>
            <a:spLocks noGrp="1" noChangeArrowheads="1"/>
          </p:cNvSpPr>
          <p:nvPr>
            <p:ph type="body" idx="1"/>
          </p:nvPr>
        </p:nvSpPr>
        <p:spPr/>
        <p:txBody>
          <a:bodyPr/>
          <a:lstStyle/>
          <a:p>
            <a:pPr marL="342900" indent="-342900" eaLnBrk="1" hangingPunct="1">
              <a:lnSpc>
                <a:spcPct val="90000"/>
              </a:lnSpc>
            </a:pPr>
            <a:r>
              <a:rPr lang="en-US" altLang="en-US"/>
              <a:t>Total Asset Turnover = Sales / Total Assets</a:t>
            </a:r>
          </a:p>
          <a:p>
            <a:pPr marL="742950" lvl="1" indent="-285750" eaLnBrk="1" hangingPunct="1">
              <a:lnSpc>
                <a:spcPct val="90000"/>
              </a:lnSpc>
            </a:pPr>
            <a:r>
              <a:rPr lang="en-US" altLang="en-US"/>
              <a:t>2311 / 3588 = .64 times</a:t>
            </a:r>
          </a:p>
          <a:p>
            <a:pPr marL="742950" lvl="1" indent="-285750" eaLnBrk="1" hangingPunct="1">
              <a:lnSpc>
                <a:spcPct val="90000"/>
              </a:lnSpc>
            </a:pPr>
            <a:r>
              <a:rPr lang="en-US" altLang="en-US"/>
              <a:t>It is not unusual for TAT &lt; 1, especially if a firm has a large amount of fixed assets.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fade">
                                      <p:cBhvr>
                                        <p:cTn id="7" dur="1000"/>
                                        <p:tgtEl>
                                          <p:spTgt spid="168963">
                                            <p:txEl>
                                              <p:pRg st="0" end="0"/>
                                            </p:txEl>
                                          </p:spTgt>
                                        </p:tgtEl>
                                      </p:cBhvr>
                                    </p:animEffect>
                                    <p:anim calcmode="lin" valueType="num">
                                      <p:cBhvr>
                                        <p:cTn id="8" dur="1000" fill="hold"/>
                                        <p:tgtEl>
                                          <p:spTgt spid="168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8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8963">
                                            <p:txEl>
                                              <p:pRg st="1" end="1"/>
                                            </p:txEl>
                                          </p:spTgt>
                                        </p:tgtEl>
                                        <p:attrNameLst>
                                          <p:attrName>style.visibility</p:attrName>
                                        </p:attrNameLst>
                                      </p:cBhvr>
                                      <p:to>
                                        <p:strVal val="visible"/>
                                      </p:to>
                                    </p:set>
                                    <p:animEffect transition="in" filter="fade">
                                      <p:cBhvr>
                                        <p:cTn id="14" dur="1000"/>
                                        <p:tgtEl>
                                          <p:spTgt spid="168963">
                                            <p:txEl>
                                              <p:pRg st="1" end="1"/>
                                            </p:txEl>
                                          </p:spTgt>
                                        </p:tgtEl>
                                      </p:cBhvr>
                                    </p:animEffect>
                                    <p:anim calcmode="lin" valueType="num">
                                      <p:cBhvr>
                                        <p:cTn id="15" dur="1000" fill="hold"/>
                                        <p:tgtEl>
                                          <p:spTgt spid="1689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89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8963">
                                            <p:txEl>
                                              <p:pRg st="2" end="2"/>
                                            </p:txEl>
                                          </p:spTgt>
                                        </p:tgtEl>
                                        <p:attrNameLst>
                                          <p:attrName>style.visibility</p:attrName>
                                        </p:attrNameLst>
                                      </p:cBhvr>
                                      <p:to>
                                        <p:strVal val="visible"/>
                                      </p:to>
                                    </p:set>
                                    <p:animEffect transition="in" filter="fade">
                                      <p:cBhvr>
                                        <p:cTn id="21" dur="1000"/>
                                        <p:tgtEl>
                                          <p:spTgt spid="168963">
                                            <p:txEl>
                                              <p:pRg st="2" end="2"/>
                                            </p:txEl>
                                          </p:spTgt>
                                        </p:tgtEl>
                                      </p:cBhvr>
                                    </p:animEffect>
                                    <p:anim calcmode="lin" valueType="num">
                                      <p:cBhvr>
                                        <p:cTn id="22" dur="1000" fill="hold"/>
                                        <p:tgtEl>
                                          <p:spTgt spid="1689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89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50F9527-87CB-1625-E1C6-6D8508FF49E1}"/>
              </a:ext>
            </a:extLst>
          </p:cNvPr>
          <p:cNvSpPr>
            <a:spLocks noGrp="1" noChangeArrowheads="1"/>
          </p:cNvSpPr>
          <p:nvPr>
            <p:ph type="title"/>
          </p:nvPr>
        </p:nvSpPr>
        <p:spPr/>
        <p:txBody>
          <a:bodyPr/>
          <a:lstStyle/>
          <a:p>
            <a:pPr eaLnBrk="1" hangingPunct="1"/>
            <a:r>
              <a:rPr lang="en-US" altLang="en-US"/>
              <a:t>Computing Profitability Measures</a:t>
            </a:r>
          </a:p>
        </p:txBody>
      </p:sp>
      <p:sp>
        <p:nvSpPr>
          <p:cNvPr id="171011" name="Rectangle 3">
            <a:extLst>
              <a:ext uri="{FF2B5EF4-FFF2-40B4-BE49-F238E27FC236}">
                <a16:creationId xmlns:a16="http://schemas.microsoft.com/office/drawing/2014/main" id="{B85420C5-1300-85D8-B242-BB9C89F3CE08}"/>
              </a:ext>
            </a:extLst>
          </p:cNvPr>
          <p:cNvSpPr>
            <a:spLocks noGrp="1" noChangeArrowheads="1"/>
          </p:cNvSpPr>
          <p:nvPr>
            <p:ph type="body" idx="1"/>
          </p:nvPr>
        </p:nvSpPr>
        <p:spPr/>
        <p:txBody>
          <a:bodyPr/>
          <a:lstStyle/>
          <a:p>
            <a:pPr marL="342900" indent="-342900" eaLnBrk="1" hangingPunct="1"/>
            <a:r>
              <a:rPr lang="en-US" altLang="en-US" sz="2800"/>
              <a:t>Profit Margin = Net Income / Sales</a:t>
            </a:r>
          </a:p>
          <a:p>
            <a:pPr marL="742950" lvl="1" indent="-285750" eaLnBrk="1" hangingPunct="1"/>
            <a:r>
              <a:rPr lang="en-US" altLang="en-US" sz="2400"/>
              <a:t>363 / 2311 = 15.7%</a:t>
            </a:r>
          </a:p>
          <a:p>
            <a:pPr marL="342900" indent="-342900" eaLnBrk="1" hangingPunct="1"/>
            <a:r>
              <a:rPr lang="en-US" altLang="en-US" sz="2800"/>
              <a:t>Return on Assets (ROA) = Net Income / Total Assets</a:t>
            </a:r>
          </a:p>
          <a:p>
            <a:pPr marL="742950" lvl="1" indent="-285750" eaLnBrk="1" hangingPunct="1"/>
            <a:r>
              <a:rPr lang="en-US" altLang="en-US" sz="2400"/>
              <a:t>363 / 3588 = 10.1%</a:t>
            </a:r>
          </a:p>
          <a:p>
            <a:pPr marL="342900" indent="-342900" eaLnBrk="1" hangingPunct="1"/>
            <a:r>
              <a:rPr lang="en-US" altLang="en-US" sz="2800"/>
              <a:t>Return on Equity (ROE) = Net Income / Total Equity</a:t>
            </a:r>
          </a:p>
          <a:p>
            <a:pPr marL="742950" lvl="1" indent="-285750" eaLnBrk="1" hangingPunct="1"/>
            <a:r>
              <a:rPr lang="en-US" altLang="en-US" sz="2400"/>
              <a:t>363 / 2591 = 14.0%</a:t>
            </a:r>
          </a:p>
          <a:p>
            <a:pPr marL="342900" indent="-342900" eaLnBrk="1" hangingPunct="1"/>
            <a:r>
              <a:rPr lang="en-US" altLang="en-US" sz="2800"/>
              <a:t>EBITDA Margin = EBITDA / Sales</a:t>
            </a:r>
          </a:p>
          <a:p>
            <a:pPr marL="742950" lvl="1" indent="-285750" eaLnBrk="1" hangingPunct="1"/>
            <a:r>
              <a:rPr lang="en-US" altLang="en-US" sz="2400"/>
              <a:t>967 / 2311 = 41.8%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fade">
                                      <p:cBhvr>
                                        <p:cTn id="7" dur="1000"/>
                                        <p:tgtEl>
                                          <p:spTgt spid="171011">
                                            <p:txEl>
                                              <p:pRg st="0" end="0"/>
                                            </p:txEl>
                                          </p:spTgt>
                                        </p:tgtEl>
                                      </p:cBhvr>
                                    </p:animEffect>
                                    <p:anim calcmode="lin" valueType="num">
                                      <p:cBhvr>
                                        <p:cTn id="8" dur="1000" fill="hold"/>
                                        <p:tgtEl>
                                          <p:spTgt spid="171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1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1011">
                                            <p:txEl>
                                              <p:pRg st="1" end="1"/>
                                            </p:txEl>
                                          </p:spTgt>
                                        </p:tgtEl>
                                        <p:attrNameLst>
                                          <p:attrName>style.visibility</p:attrName>
                                        </p:attrNameLst>
                                      </p:cBhvr>
                                      <p:to>
                                        <p:strVal val="visible"/>
                                      </p:to>
                                    </p:set>
                                    <p:animEffect transition="in" filter="fade">
                                      <p:cBhvr>
                                        <p:cTn id="14" dur="1000"/>
                                        <p:tgtEl>
                                          <p:spTgt spid="171011">
                                            <p:txEl>
                                              <p:pRg st="1" end="1"/>
                                            </p:txEl>
                                          </p:spTgt>
                                        </p:tgtEl>
                                      </p:cBhvr>
                                    </p:animEffect>
                                    <p:anim calcmode="lin" valueType="num">
                                      <p:cBhvr>
                                        <p:cTn id="15" dur="10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1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1011">
                                            <p:txEl>
                                              <p:pRg st="2" end="2"/>
                                            </p:txEl>
                                          </p:spTgt>
                                        </p:tgtEl>
                                        <p:attrNameLst>
                                          <p:attrName>style.visibility</p:attrName>
                                        </p:attrNameLst>
                                      </p:cBhvr>
                                      <p:to>
                                        <p:strVal val="visible"/>
                                      </p:to>
                                    </p:set>
                                    <p:animEffect transition="in" filter="fade">
                                      <p:cBhvr>
                                        <p:cTn id="21" dur="1000"/>
                                        <p:tgtEl>
                                          <p:spTgt spid="171011">
                                            <p:txEl>
                                              <p:pRg st="2" end="2"/>
                                            </p:txEl>
                                          </p:spTgt>
                                        </p:tgtEl>
                                      </p:cBhvr>
                                    </p:animEffect>
                                    <p:anim calcmode="lin" valueType="num">
                                      <p:cBhvr>
                                        <p:cTn id="22" dur="1000" fill="hold"/>
                                        <p:tgtEl>
                                          <p:spTgt spid="1710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1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1011">
                                            <p:txEl>
                                              <p:pRg st="3" end="3"/>
                                            </p:txEl>
                                          </p:spTgt>
                                        </p:tgtEl>
                                        <p:attrNameLst>
                                          <p:attrName>style.visibility</p:attrName>
                                        </p:attrNameLst>
                                      </p:cBhvr>
                                      <p:to>
                                        <p:strVal val="visible"/>
                                      </p:to>
                                    </p:set>
                                    <p:animEffect transition="in" filter="fade">
                                      <p:cBhvr>
                                        <p:cTn id="28" dur="1000"/>
                                        <p:tgtEl>
                                          <p:spTgt spid="171011">
                                            <p:txEl>
                                              <p:pRg st="3" end="3"/>
                                            </p:txEl>
                                          </p:spTgt>
                                        </p:tgtEl>
                                      </p:cBhvr>
                                    </p:animEffect>
                                    <p:anim calcmode="lin" valueType="num">
                                      <p:cBhvr>
                                        <p:cTn id="29" dur="1000" fill="hold"/>
                                        <p:tgtEl>
                                          <p:spTgt spid="1710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10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71011">
                                            <p:txEl>
                                              <p:pRg st="4" end="4"/>
                                            </p:txEl>
                                          </p:spTgt>
                                        </p:tgtEl>
                                        <p:attrNameLst>
                                          <p:attrName>style.visibility</p:attrName>
                                        </p:attrNameLst>
                                      </p:cBhvr>
                                      <p:to>
                                        <p:strVal val="visible"/>
                                      </p:to>
                                    </p:set>
                                    <p:animEffect transition="in" filter="fade">
                                      <p:cBhvr>
                                        <p:cTn id="35" dur="1000"/>
                                        <p:tgtEl>
                                          <p:spTgt spid="171011">
                                            <p:txEl>
                                              <p:pRg st="4" end="4"/>
                                            </p:txEl>
                                          </p:spTgt>
                                        </p:tgtEl>
                                      </p:cBhvr>
                                    </p:animEffect>
                                    <p:anim calcmode="lin" valueType="num">
                                      <p:cBhvr>
                                        <p:cTn id="36" dur="1000" fill="hold"/>
                                        <p:tgtEl>
                                          <p:spTgt spid="1710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710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71011">
                                            <p:txEl>
                                              <p:pRg st="5" end="5"/>
                                            </p:txEl>
                                          </p:spTgt>
                                        </p:tgtEl>
                                        <p:attrNameLst>
                                          <p:attrName>style.visibility</p:attrName>
                                        </p:attrNameLst>
                                      </p:cBhvr>
                                      <p:to>
                                        <p:strVal val="visible"/>
                                      </p:to>
                                    </p:set>
                                    <p:animEffect transition="in" filter="fade">
                                      <p:cBhvr>
                                        <p:cTn id="42" dur="1000"/>
                                        <p:tgtEl>
                                          <p:spTgt spid="171011">
                                            <p:txEl>
                                              <p:pRg st="5" end="5"/>
                                            </p:txEl>
                                          </p:spTgt>
                                        </p:tgtEl>
                                      </p:cBhvr>
                                    </p:animEffect>
                                    <p:anim calcmode="lin" valueType="num">
                                      <p:cBhvr>
                                        <p:cTn id="43" dur="1000" fill="hold"/>
                                        <p:tgtEl>
                                          <p:spTgt spid="1710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710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71011">
                                            <p:txEl>
                                              <p:pRg st="6" end="6"/>
                                            </p:txEl>
                                          </p:spTgt>
                                        </p:tgtEl>
                                        <p:attrNameLst>
                                          <p:attrName>style.visibility</p:attrName>
                                        </p:attrNameLst>
                                      </p:cBhvr>
                                      <p:to>
                                        <p:strVal val="visible"/>
                                      </p:to>
                                    </p:set>
                                    <p:animEffect transition="in" filter="fade">
                                      <p:cBhvr>
                                        <p:cTn id="49" dur="1000"/>
                                        <p:tgtEl>
                                          <p:spTgt spid="171011">
                                            <p:txEl>
                                              <p:pRg st="6" end="6"/>
                                            </p:txEl>
                                          </p:spTgt>
                                        </p:tgtEl>
                                      </p:cBhvr>
                                    </p:animEffect>
                                    <p:anim calcmode="lin" valueType="num">
                                      <p:cBhvr>
                                        <p:cTn id="50" dur="1000" fill="hold"/>
                                        <p:tgtEl>
                                          <p:spTgt spid="1710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710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71011">
                                            <p:txEl>
                                              <p:pRg st="7" end="7"/>
                                            </p:txEl>
                                          </p:spTgt>
                                        </p:tgtEl>
                                        <p:attrNameLst>
                                          <p:attrName>style.visibility</p:attrName>
                                        </p:attrNameLst>
                                      </p:cBhvr>
                                      <p:to>
                                        <p:strVal val="visible"/>
                                      </p:to>
                                    </p:set>
                                    <p:animEffect transition="in" filter="fade">
                                      <p:cBhvr>
                                        <p:cTn id="56" dur="1000"/>
                                        <p:tgtEl>
                                          <p:spTgt spid="171011">
                                            <p:txEl>
                                              <p:pRg st="7" end="7"/>
                                            </p:txEl>
                                          </p:spTgt>
                                        </p:tgtEl>
                                      </p:cBhvr>
                                    </p:animEffect>
                                    <p:anim calcmode="lin" valueType="num">
                                      <p:cBhvr>
                                        <p:cTn id="57" dur="1000" fill="hold"/>
                                        <p:tgtEl>
                                          <p:spTgt spid="17101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710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C732E03-5610-2A5D-19B3-C28644C421AA}"/>
              </a:ext>
            </a:extLst>
          </p:cNvPr>
          <p:cNvSpPr>
            <a:spLocks noGrp="1" noChangeArrowheads="1"/>
          </p:cNvSpPr>
          <p:nvPr>
            <p:ph type="title"/>
          </p:nvPr>
        </p:nvSpPr>
        <p:spPr/>
        <p:txBody>
          <a:bodyPr/>
          <a:lstStyle/>
          <a:p>
            <a:pPr eaLnBrk="1" hangingPunct="1"/>
            <a:r>
              <a:rPr lang="en-US" altLang="en-US"/>
              <a:t>Computing Market Value Measures</a:t>
            </a:r>
          </a:p>
        </p:txBody>
      </p:sp>
      <p:sp>
        <p:nvSpPr>
          <p:cNvPr id="173059" name="Rectangle 3">
            <a:extLst>
              <a:ext uri="{FF2B5EF4-FFF2-40B4-BE49-F238E27FC236}">
                <a16:creationId xmlns:a16="http://schemas.microsoft.com/office/drawing/2014/main" id="{B2FE66A0-AB99-49CF-E36D-75A125F52D97}"/>
              </a:ext>
            </a:extLst>
          </p:cNvPr>
          <p:cNvSpPr>
            <a:spLocks noGrp="1" noChangeArrowheads="1"/>
          </p:cNvSpPr>
          <p:nvPr>
            <p:ph type="body" idx="1"/>
          </p:nvPr>
        </p:nvSpPr>
        <p:spPr>
          <a:xfrm>
            <a:off x="457200" y="1828800"/>
            <a:ext cx="8229600" cy="4572000"/>
          </a:xfrm>
        </p:spPr>
        <p:txBody>
          <a:bodyPr/>
          <a:lstStyle/>
          <a:p>
            <a:pPr marL="342900" indent="-342900" eaLnBrk="1" hangingPunct="1">
              <a:lnSpc>
                <a:spcPct val="90000"/>
              </a:lnSpc>
            </a:pPr>
            <a:r>
              <a:rPr lang="en-US" altLang="en-US" sz="2400"/>
              <a:t>Market Capitalization = $88 per share x 33 million shares = 2904 million</a:t>
            </a:r>
          </a:p>
          <a:p>
            <a:pPr marL="342900" indent="-342900" eaLnBrk="1" hangingPunct="1">
              <a:lnSpc>
                <a:spcPct val="90000"/>
              </a:lnSpc>
            </a:pPr>
            <a:r>
              <a:rPr lang="en-US" altLang="en-US" sz="2400"/>
              <a:t>PE Ratio = Price per share / Earnings per share</a:t>
            </a:r>
          </a:p>
          <a:p>
            <a:pPr marL="742950" lvl="1" indent="-285750" eaLnBrk="1" hangingPunct="1">
              <a:lnSpc>
                <a:spcPct val="90000"/>
              </a:lnSpc>
            </a:pPr>
            <a:r>
              <a:rPr lang="en-US" altLang="en-US" sz="2000"/>
              <a:t>88 / 11 = 8 times</a:t>
            </a:r>
          </a:p>
          <a:p>
            <a:pPr marL="342900" indent="-342900" eaLnBrk="1" hangingPunct="1">
              <a:lnSpc>
                <a:spcPct val="90000"/>
              </a:lnSpc>
            </a:pPr>
            <a:r>
              <a:rPr lang="en-US" altLang="en-US" sz="2400"/>
              <a:t>Market-to-book ratio = market value per share / book value per share</a:t>
            </a:r>
          </a:p>
          <a:p>
            <a:pPr marL="742950" lvl="1" indent="-285750" eaLnBrk="1" hangingPunct="1">
              <a:lnSpc>
                <a:spcPct val="90000"/>
              </a:lnSpc>
            </a:pPr>
            <a:r>
              <a:rPr lang="en-US" altLang="en-US" sz="2000"/>
              <a:t>88 / (2591 / 33) = 1.12 times</a:t>
            </a:r>
          </a:p>
          <a:p>
            <a:pPr marL="342900" indent="-342900" eaLnBrk="1" hangingPunct="1">
              <a:lnSpc>
                <a:spcPct val="90000"/>
              </a:lnSpc>
            </a:pPr>
            <a:r>
              <a:rPr lang="en-US" altLang="en-US" sz="2400"/>
              <a:t>Enterprise Value (EV) = Market capitalization + Market value of interest bearing debt – cash</a:t>
            </a:r>
          </a:p>
          <a:p>
            <a:pPr marL="742950" lvl="1" indent="-285750" eaLnBrk="1" hangingPunct="1">
              <a:lnSpc>
                <a:spcPct val="90000"/>
              </a:lnSpc>
            </a:pPr>
            <a:r>
              <a:rPr lang="en-US" altLang="en-US" sz="2000"/>
              <a:t>2904 + (196 + 457) – 98 = 3465</a:t>
            </a:r>
          </a:p>
          <a:p>
            <a:pPr marL="342900" indent="-342900" eaLnBrk="1" hangingPunct="1">
              <a:lnSpc>
                <a:spcPct val="90000"/>
              </a:lnSpc>
            </a:pPr>
            <a:r>
              <a:rPr lang="en-US" altLang="en-US" sz="2400"/>
              <a:t>EV Multiple = EV / EBITDA</a:t>
            </a:r>
          </a:p>
          <a:p>
            <a:pPr marL="742950" lvl="1" indent="-285750" eaLnBrk="1" hangingPunct="1">
              <a:lnSpc>
                <a:spcPct val="90000"/>
              </a:lnSpc>
            </a:pPr>
            <a:r>
              <a:rPr lang="en-US" altLang="en-US" sz="2000"/>
              <a:t>3465 / 967 = 3.6 times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fade">
                                      <p:cBhvr>
                                        <p:cTn id="7" dur="1000"/>
                                        <p:tgtEl>
                                          <p:spTgt spid="173059">
                                            <p:txEl>
                                              <p:pRg st="0" end="0"/>
                                            </p:txEl>
                                          </p:spTgt>
                                        </p:tgtEl>
                                      </p:cBhvr>
                                    </p:animEffect>
                                    <p:anim calcmode="lin" valueType="num">
                                      <p:cBhvr>
                                        <p:cTn id="8" dur="1000" fill="hold"/>
                                        <p:tgtEl>
                                          <p:spTgt spid="1730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30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3059">
                                            <p:txEl>
                                              <p:pRg st="1" end="1"/>
                                            </p:txEl>
                                          </p:spTgt>
                                        </p:tgtEl>
                                        <p:attrNameLst>
                                          <p:attrName>style.visibility</p:attrName>
                                        </p:attrNameLst>
                                      </p:cBhvr>
                                      <p:to>
                                        <p:strVal val="visible"/>
                                      </p:to>
                                    </p:set>
                                    <p:animEffect transition="in" filter="fade">
                                      <p:cBhvr>
                                        <p:cTn id="14" dur="1000"/>
                                        <p:tgtEl>
                                          <p:spTgt spid="173059">
                                            <p:txEl>
                                              <p:pRg st="1" end="1"/>
                                            </p:txEl>
                                          </p:spTgt>
                                        </p:tgtEl>
                                      </p:cBhvr>
                                    </p:animEffect>
                                    <p:anim calcmode="lin" valueType="num">
                                      <p:cBhvr>
                                        <p:cTn id="15" dur="1000" fill="hold"/>
                                        <p:tgtEl>
                                          <p:spTgt spid="1730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3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3059">
                                            <p:txEl>
                                              <p:pRg st="2" end="2"/>
                                            </p:txEl>
                                          </p:spTgt>
                                        </p:tgtEl>
                                        <p:attrNameLst>
                                          <p:attrName>style.visibility</p:attrName>
                                        </p:attrNameLst>
                                      </p:cBhvr>
                                      <p:to>
                                        <p:strVal val="visible"/>
                                      </p:to>
                                    </p:set>
                                    <p:animEffect transition="in" filter="fade">
                                      <p:cBhvr>
                                        <p:cTn id="21" dur="1000"/>
                                        <p:tgtEl>
                                          <p:spTgt spid="173059">
                                            <p:txEl>
                                              <p:pRg st="2" end="2"/>
                                            </p:txEl>
                                          </p:spTgt>
                                        </p:tgtEl>
                                      </p:cBhvr>
                                    </p:animEffect>
                                    <p:anim calcmode="lin" valueType="num">
                                      <p:cBhvr>
                                        <p:cTn id="22" dur="1000" fill="hold"/>
                                        <p:tgtEl>
                                          <p:spTgt spid="1730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30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3059">
                                            <p:txEl>
                                              <p:pRg st="3" end="3"/>
                                            </p:txEl>
                                          </p:spTgt>
                                        </p:tgtEl>
                                        <p:attrNameLst>
                                          <p:attrName>style.visibility</p:attrName>
                                        </p:attrNameLst>
                                      </p:cBhvr>
                                      <p:to>
                                        <p:strVal val="visible"/>
                                      </p:to>
                                    </p:set>
                                    <p:animEffect transition="in" filter="fade">
                                      <p:cBhvr>
                                        <p:cTn id="28" dur="1000"/>
                                        <p:tgtEl>
                                          <p:spTgt spid="173059">
                                            <p:txEl>
                                              <p:pRg st="3" end="3"/>
                                            </p:txEl>
                                          </p:spTgt>
                                        </p:tgtEl>
                                      </p:cBhvr>
                                    </p:animEffect>
                                    <p:anim calcmode="lin" valueType="num">
                                      <p:cBhvr>
                                        <p:cTn id="29" dur="1000" fill="hold"/>
                                        <p:tgtEl>
                                          <p:spTgt spid="1730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30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73059">
                                            <p:txEl>
                                              <p:pRg st="4" end="4"/>
                                            </p:txEl>
                                          </p:spTgt>
                                        </p:tgtEl>
                                        <p:attrNameLst>
                                          <p:attrName>style.visibility</p:attrName>
                                        </p:attrNameLst>
                                      </p:cBhvr>
                                      <p:to>
                                        <p:strVal val="visible"/>
                                      </p:to>
                                    </p:set>
                                    <p:animEffect transition="in" filter="fade">
                                      <p:cBhvr>
                                        <p:cTn id="35" dur="1000"/>
                                        <p:tgtEl>
                                          <p:spTgt spid="173059">
                                            <p:txEl>
                                              <p:pRg st="4" end="4"/>
                                            </p:txEl>
                                          </p:spTgt>
                                        </p:tgtEl>
                                      </p:cBhvr>
                                    </p:animEffect>
                                    <p:anim calcmode="lin" valueType="num">
                                      <p:cBhvr>
                                        <p:cTn id="36" dur="1000" fill="hold"/>
                                        <p:tgtEl>
                                          <p:spTgt spid="17305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730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73059">
                                            <p:txEl>
                                              <p:pRg st="5" end="5"/>
                                            </p:txEl>
                                          </p:spTgt>
                                        </p:tgtEl>
                                        <p:attrNameLst>
                                          <p:attrName>style.visibility</p:attrName>
                                        </p:attrNameLst>
                                      </p:cBhvr>
                                      <p:to>
                                        <p:strVal val="visible"/>
                                      </p:to>
                                    </p:set>
                                    <p:animEffect transition="in" filter="fade">
                                      <p:cBhvr>
                                        <p:cTn id="42" dur="1000"/>
                                        <p:tgtEl>
                                          <p:spTgt spid="173059">
                                            <p:txEl>
                                              <p:pRg st="5" end="5"/>
                                            </p:txEl>
                                          </p:spTgt>
                                        </p:tgtEl>
                                      </p:cBhvr>
                                    </p:animEffect>
                                    <p:anim calcmode="lin" valueType="num">
                                      <p:cBhvr>
                                        <p:cTn id="43" dur="1000" fill="hold"/>
                                        <p:tgtEl>
                                          <p:spTgt spid="17305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7305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73059">
                                            <p:txEl>
                                              <p:pRg st="6" end="6"/>
                                            </p:txEl>
                                          </p:spTgt>
                                        </p:tgtEl>
                                        <p:attrNameLst>
                                          <p:attrName>style.visibility</p:attrName>
                                        </p:attrNameLst>
                                      </p:cBhvr>
                                      <p:to>
                                        <p:strVal val="visible"/>
                                      </p:to>
                                    </p:set>
                                    <p:animEffect transition="in" filter="fade">
                                      <p:cBhvr>
                                        <p:cTn id="49" dur="1000"/>
                                        <p:tgtEl>
                                          <p:spTgt spid="173059">
                                            <p:txEl>
                                              <p:pRg st="6" end="6"/>
                                            </p:txEl>
                                          </p:spTgt>
                                        </p:tgtEl>
                                      </p:cBhvr>
                                    </p:animEffect>
                                    <p:anim calcmode="lin" valueType="num">
                                      <p:cBhvr>
                                        <p:cTn id="50" dur="1000" fill="hold"/>
                                        <p:tgtEl>
                                          <p:spTgt spid="17305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7305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73059">
                                            <p:txEl>
                                              <p:pRg st="7" end="7"/>
                                            </p:txEl>
                                          </p:spTgt>
                                        </p:tgtEl>
                                        <p:attrNameLst>
                                          <p:attrName>style.visibility</p:attrName>
                                        </p:attrNameLst>
                                      </p:cBhvr>
                                      <p:to>
                                        <p:strVal val="visible"/>
                                      </p:to>
                                    </p:set>
                                    <p:animEffect transition="in" filter="fade">
                                      <p:cBhvr>
                                        <p:cTn id="56" dur="1000"/>
                                        <p:tgtEl>
                                          <p:spTgt spid="173059">
                                            <p:txEl>
                                              <p:pRg st="7" end="7"/>
                                            </p:txEl>
                                          </p:spTgt>
                                        </p:tgtEl>
                                      </p:cBhvr>
                                    </p:animEffect>
                                    <p:anim calcmode="lin" valueType="num">
                                      <p:cBhvr>
                                        <p:cTn id="57" dur="1000" fill="hold"/>
                                        <p:tgtEl>
                                          <p:spTgt spid="17305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7305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173059">
                                            <p:txEl>
                                              <p:pRg st="8" end="8"/>
                                            </p:txEl>
                                          </p:spTgt>
                                        </p:tgtEl>
                                        <p:attrNameLst>
                                          <p:attrName>style.visibility</p:attrName>
                                        </p:attrNameLst>
                                      </p:cBhvr>
                                      <p:to>
                                        <p:strVal val="visible"/>
                                      </p:to>
                                    </p:set>
                                    <p:animEffect transition="in" filter="fade">
                                      <p:cBhvr>
                                        <p:cTn id="63" dur="1000"/>
                                        <p:tgtEl>
                                          <p:spTgt spid="173059">
                                            <p:txEl>
                                              <p:pRg st="8" end="8"/>
                                            </p:txEl>
                                          </p:spTgt>
                                        </p:tgtEl>
                                      </p:cBhvr>
                                    </p:animEffect>
                                    <p:anim calcmode="lin" valueType="num">
                                      <p:cBhvr>
                                        <p:cTn id="64" dur="1000" fill="hold"/>
                                        <p:tgtEl>
                                          <p:spTgt spid="173059">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7305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8BFF8E0-8E04-F14F-BCA1-9D3F6EFE05D0}"/>
              </a:ext>
            </a:extLst>
          </p:cNvPr>
          <p:cNvSpPr>
            <a:spLocks noGrp="1" noChangeArrowheads="1"/>
          </p:cNvSpPr>
          <p:nvPr>
            <p:ph type="title"/>
          </p:nvPr>
        </p:nvSpPr>
        <p:spPr/>
        <p:txBody>
          <a:bodyPr/>
          <a:lstStyle/>
          <a:p>
            <a:pPr eaLnBrk="1" hangingPunct="1"/>
            <a:r>
              <a:rPr lang="en-US" altLang="en-US"/>
              <a:t>Using Financial Statements</a:t>
            </a:r>
          </a:p>
        </p:txBody>
      </p:sp>
      <p:sp>
        <p:nvSpPr>
          <p:cNvPr id="179203" name="Rectangle 3">
            <a:extLst>
              <a:ext uri="{FF2B5EF4-FFF2-40B4-BE49-F238E27FC236}">
                <a16:creationId xmlns:a16="http://schemas.microsoft.com/office/drawing/2014/main" id="{D441666E-3ECC-F981-4D8F-DE5111775284}"/>
              </a:ext>
            </a:extLst>
          </p:cNvPr>
          <p:cNvSpPr>
            <a:spLocks noGrp="1" noChangeArrowheads="1"/>
          </p:cNvSpPr>
          <p:nvPr>
            <p:ph type="body" idx="1"/>
          </p:nvPr>
        </p:nvSpPr>
        <p:spPr/>
        <p:txBody>
          <a:bodyPr/>
          <a:lstStyle/>
          <a:p>
            <a:pPr marL="342900" indent="-342900" eaLnBrk="1" hangingPunct="1"/>
            <a:r>
              <a:rPr lang="en-US" altLang="en-US" dirty="0"/>
              <a:t>Ratios are not very helpful by themselves: they need to be compared to something</a:t>
            </a:r>
          </a:p>
          <a:p>
            <a:pPr marL="342900" indent="-342900" eaLnBrk="1" hangingPunct="1"/>
            <a:r>
              <a:rPr lang="en-US" altLang="en-US" dirty="0"/>
              <a:t>Time-Trend Analysis</a:t>
            </a:r>
          </a:p>
          <a:p>
            <a:pPr marL="742950" lvl="1" indent="-285750" eaLnBrk="1" hangingPunct="1"/>
            <a:r>
              <a:rPr lang="en-US" altLang="en-US" dirty="0"/>
              <a:t>Used to see how the firm’s performance is changing through time</a:t>
            </a:r>
          </a:p>
          <a:p>
            <a:pPr marL="342900" indent="-342900" eaLnBrk="1" hangingPunct="1"/>
            <a:r>
              <a:rPr lang="en-US" altLang="en-US" dirty="0"/>
              <a:t>Peer Group Analysis</a:t>
            </a:r>
          </a:p>
          <a:p>
            <a:pPr marL="742950" lvl="1" indent="-285750" eaLnBrk="1" hangingPunct="1"/>
            <a:r>
              <a:rPr lang="en-US" altLang="en-US" dirty="0"/>
              <a:t>Compare to similar companies or within industries</a:t>
            </a:r>
          </a:p>
        </p:txBody>
      </p:sp>
      <p:pic>
        <p:nvPicPr>
          <p:cNvPr id="179204" name="Picture 4" descr="bd09310_">
            <a:hlinkClick r:id="rId3"/>
            <a:extLst>
              <a:ext uri="{FF2B5EF4-FFF2-40B4-BE49-F238E27FC236}">
                <a16:creationId xmlns:a16="http://schemas.microsoft.com/office/drawing/2014/main" id="{274AB2FB-5659-E13F-7221-1CAF1E1A1D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5486400"/>
            <a:ext cx="63023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Effect transition="in" filter="fade">
                                      <p:cBhvr>
                                        <p:cTn id="7" dur="1000"/>
                                        <p:tgtEl>
                                          <p:spTgt spid="179203">
                                            <p:txEl>
                                              <p:pRg st="0" end="0"/>
                                            </p:txEl>
                                          </p:spTgt>
                                        </p:tgtEl>
                                      </p:cBhvr>
                                    </p:animEffect>
                                    <p:anim calcmode="lin" valueType="num">
                                      <p:cBhvr>
                                        <p:cTn id="8" dur="1000" fill="hold"/>
                                        <p:tgtEl>
                                          <p:spTgt spid="1792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9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9203">
                                            <p:txEl>
                                              <p:pRg st="1" end="1"/>
                                            </p:txEl>
                                          </p:spTgt>
                                        </p:tgtEl>
                                        <p:attrNameLst>
                                          <p:attrName>style.visibility</p:attrName>
                                        </p:attrNameLst>
                                      </p:cBhvr>
                                      <p:to>
                                        <p:strVal val="visible"/>
                                      </p:to>
                                    </p:set>
                                    <p:animEffect transition="in" filter="fade">
                                      <p:cBhvr>
                                        <p:cTn id="14" dur="1000"/>
                                        <p:tgtEl>
                                          <p:spTgt spid="179203">
                                            <p:txEl>
                                              <p:pRg st="1" end="1"/>
                                            </p:txEl>
                                          </p:spTgt>
                                        </p:tgtEl>
                                      </p:cBhvr>
                                    </p:animEffect>
                                    <p:anim calcmode="lin" valueType="num">
                                      <p:cBhvr>
                                        <p:cTn id="15" dur="1000" fill="hold"/>
                                        <p:tgtEl>
                                          <p:spTgt spid="1792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920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79203">
                                            <p:txEl>
                                              <p:pRg st="2" end="2"/>
                                            </p:txEl>
                                          </p:spTgt>
                                        </p:tgtEl>
                                        <p:attrNameLst>
                                          <p:attrName>style.visibility</p:attrName>
                                        </p:attrNameLst>
                                      </p:cBhvr>
                                      <p:to>
                                        <p:strVal val="visible"/>
                                      </p:to>
                                    </p:set>
                                    <p:animEffect transition="in" filter="fade">
                                      <p:cBhvr>
                                        <p:cTn id="19" dur="1000"/>
                                        <p:tgtEl>
                                          <p:spTgt spid="179203">
                                            <p:txEl>
                                              <p:pRg st="2" end="2"/>
                                            </p:txEl>
                                          </p:spTgt>
                                        </p:tgtEl>
                                      </p:cBhvr>
                                    </p:animEffect>
                                    <p:anim calcmode="lin" valueType="num">
                                      <p:cBhvr>
                                        <p:cTn id="20" dur="1000" fill="hold"/>
                                        <p:tgtEl>
                                          <p:spTgt spid="17920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792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79203">
                                            <p:txEl>
                                              <p:pRg st="3" end="3"/>
                                            </p:txEl>
                                          </p:spTgt>
                                        </p:tgtEl>
                                        <p:attrNameLst>
                                          <p:attrName>style.visibility</p:attrName>
                                        </p:attrNameLst>
                                      </p:cBhvr>
                                      <p:to>
                                        <p:strVal val="visible"/>
                                      </p:to>
                                    </p:set>
                                    <p:animEffect transition="in" filter="fade">
                                      <p:cBhvr>
                                        <p:cTn id="26" dur="1000"/>
                                        <p:tgtEl>
                                          <p:spTgt spid="179203">
                                            <p:txEl>
                                              <p:pRg st="3" end="3"/>
                                            </p:txEl>
                                          </p:spTgt>
                                        </p:tgtEl>
                                      </p:cBhvr>
                                    </p:animEffect>
                                    <p:anim calcmode="lin" valueType="num">
                                      <p:cBhvr>
                                        <p:cTn id="27" dur="1000" fill="hold"/>
                                        <p:tgtEl>
                                          <p:spTgt spid="17920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7920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79203">
                                            <p:txEl>
                                              <p:pRg st="4" end="4"/>
                                            </p:txEl>
                                          </p:spTgt>
                                        </p:tgtEl>
                                        <p:attrNameLst>
                                          <p:attrName>style.visibility</p:attrName>
                                        </p:attrNameLst>
                                      </p:cBhvr>
                                      <p:to>
                                        <p:strVal val="visible"/>
                                      </p:to>
                                    </p:set>
                                    <p:animEffect transition="in" filter="fade">
                                      <p:cBhvr>
                                        <p:cTn id="31" dur="1000"/>
                                        <p:tgtEl>
                                          <p:spTgt spid="179203">
                                            <p:txEl>
                                              <p:pRg st="4" end="4"/>
                                            </p:txEl>
                                          </p:spTgt>
                                        </p:tgtEl>
                                      </p:cBhvr>
                                    </p:animEffect>
                                    <p:anim calcmode="lin" valueType="num">
                                      <p:cBhvr>
                                        <p:cTn id="32" dur="1000" fill="hold"/>
                                        <p:tgtEl>
                                          <p:spTgt spid="17920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79203">
                                            <p:txEl>
                                              <p:pRg st="4" end="4"/>
                                            </p:txEl>
                                          </p:spTgt>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1000"/>
                            </p:stCondLst>
                            <p:childTnLst>
                              <p:par>
                                <p:cTn id="35" presetID="1" presetClass="entr" presetSubtype="0" fill="hold" nodeType="afterEffect">
                                  <p:stCondLst>
                                    <p:cond delay="0"/>
                                  </p:stCondLst>
                                  <p:childTnLst>
                                    <p:set>
                                      <p:cBhvr>
                                        <p:cTn id="36" dur="1" fill="hold">
                                          <p:stCondLst>
                                            <p:cond delay="499"/>
                                          </p:stCondLst>
                                        </p:cTn>
                                        <p:tgtEl>
                                          <p:spTgt spid="179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6F372EC-89D3-24AD-7F4C-0DAFE78150B5}"/>
              </a:ext>
            </a:extLst>
          </p:cNvPr>
          <p:cNvSpPr>
            <a:spLocks noGrp="1" noChangeArrowheads="1"/>
          </p:cNvSpPr>
          <p:nvPr>
            <p:ph type="title"/>
          </p:nvPr>
        </p:nvSpPr>
        <p:spPr/>
        <p:txBody>
          <a:bodyPr/>
          <a:lstStyle/>
          <a:p>
            <a:pPr eaLnBrk="1" hangingPunct="1"/>
            <a:r>
              <a:rPr lang="en-US" altLang="en-US"/>
              <a:t>3.3 The DuPont Identity</a:t>
            </a:r>
          </a:p>
        </p:txBody>
      </p:sp>
      <p:sp>
        <p:nvSpPr>
          <p:cNvPr id="175107" name="Rectangle 3">
            <a:extLst>
              <a:ext uri="{FF2B5EF4-FFF2-40B4-BE49-F238E27FC236}">
                <a16:creationId xmlns:a16="http://schemas.microsoft.com/office/drawing/2014/main" id="{5F54D40C-0578-2F7D-B921-9AC0014EC687}"/>
              </a:ext>
            </a:extLst>
          </p:cNvPr>
          <p:cNvSpPr>
            <a:spLocks noGrp="1" noChangeArrowheads="1"/>
          </p:cNvSpPr>
          <p:nvPr>
            <p:ph type="body" idx="1"/>
          </p:nvPr>
        </p:nvSpPr>
        <p:spPr/>
        <p:txBody>
          <a:bodyPr/>
          <a:lstStyle/>
          <a:p>
            <a:pPr marL="342900" indent="-342900" eaLnBrk="1" hangingPunct="1"/>
            <a:r>
              <a:rPr lang="en-US" altLang="en-US"/>
              <a:t>ROE = NI / TE</a:t>
            </a:r>
          </a:p>
          <a:p>
            <a:pPr marL="342900" indent="-342900" eaLnBrk="1" hangingPunct="1"/>
            <a:r>
              <a:rPr lang="en-US" altLang="en-US"/>
              <a:t>Multiply by 1 and then rearrange:</a:t>
            </a:r>
          </a:p>
          <a:p>
            <a:pPr marL="742950" lvl="1" indent="-285750" eaLnBrk="1" hangingPunct="1"/>
            <a:r>
              <a:rPr lang="en-US" altLang="en-US"/>
              <a:t>ROE = (NI / TE) (TA / TA)</a:t>
            </a:r>
          </a:p>
          <a:p>
            <a:pPr marL="742950" lvl="1" indent="-285750" eaLnBrk="1" hangingPunct="1"/>
            <a:r>
              <a:rPr lang="en-US" altLang="en-US"/>
              <a:t>ROE = (NI / TA) (TA / TE) = ROA * EM</a:t>
            </a:r>
          </a:p>
          <a:p>
            <a:pPr marL="342900" indent="-342900" eaLnBrk="1" hangingPunct="1"/>
            <a:r>
              <a:rPr lang="en-US" altLang="en-US"/>
              <a:t>Multiply by 1 again and then rearrange:</a:t>
            </a:r>
          </a:p>
          <a:p>
            <a:pPr marL="742950" lvl="1" indent="-285750" eaLnBrk="1" hangingPunct="1"/>
            <a:r>
              <a:rPr lang="en-US" altLang="en-US"/>
              <a:t>ROE = (NI / TA) (TA / TE) (Sales / Sales)</a:t>
            </a:r>
          </a:p>
          <a:p>
            <a:pPr marL="742950" lvl="1" indent="-285750" eaLnBrk="1" hangingPunct="1"/>
            <a:r>
              <a:rPr lang="en-US" altLang="en-US"/>
              <a:t>ROE = (NI / Sales) (Sales / TA) (TA / TE)</a:t>
            </a:r>
          </a:p>
          <a:p>
            <a:pPr marL="742950" lvl="1" indent="-285750" eaLnBrk="1" hangingPunct="1"/>
            <a:r>
              <a:rPr lang="en-US" altLang="en-US"/>
              <a:t>ROE = PM * TAT *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fade">
                                      <p:cBhvr>
                                        <p:cTn id="7" dur="1000"/>
                                        <p:tgtEl>
                                          <p:spTgt spid="175107">
                                            <p:txEl>
                                              <p:pRg st="0" end="0"/>
                                            </p:txEl>
                                          </p:spTgt>
                                        </p:tgtEl>
                                      </p:cBhvr>
                                    </p:animEffect>
                                    <p:anim calcmode="lin" valueType="num">
                                      <p:cBhvr>
                                        <p:cTn id="8" dur="1000" fill="hold"/>
                                        <p:tgtEl>
                                          <p:spTgt spid="1751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51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75107">
                                            <p:txEl>
                                              <p:pRg st="1" end="1"/>
                                            </p:txEl>
                                          </p:spTgt>
                                        </p:tgtEl>
                                        <p:attrNameLst>
                                          <p:attrName>style.visibility</p:attrName>
                                        </p:attrNameLst>
                                      </p:cBhvr>
                                      <p:to>
                                        <p:strVal val="visible"/>
                                      </p:to>
                                    </p:set>
                                    <p:animEffect transition="in" filter="fade">
                                      <p:cBhvr>
                                        <p:cTn id="14" dur="1000"/>
                                        <p:tgtEl>
                                          <p:spTgt spid="175107">
                                            <p:txEl>
                                              <p:pRg st="1" end="1"/>
                                            </p:txEl>
                                          </p:spTgt>
                                        </p:tgtEl>
                                      </p:cBhvr>
                                    </p:animEffect>
                                    <p:anim calcmode="lin" valueType="num">
                                      <p:cBhvr>
                                        <p:cTn id="15" dur="1000" fill="hold"/>
                                        <p:tgtEl>
                                          <p:spTgt spid="1751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51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75107">
                                            <p:txEl>
                                              <p:pRg st="2" end="2"/>
                                            </p:txEl>
                                          </p:spTgt>
                                        </p:tgtEl>
                                        <p:attrNameLst>
                                          <p:attrName>style.visibility</p:attrName>
                                        </p:attrNameLst>
                                      </p:cBhvr>
                                      <p:to>
                                        <p:strVal val="visible"/>
                                      </p:to>
                                    </p:set>
                                    <p:animEffect transition="in" filter="fade">
                                      <p:cBhvr>
                                        <p:cTn id="21" dur="1000"/>
                                        <p:tgtEl>
                                          <p:spTgt spid="175107">
                                            <p:txEl>
                                              <p:pRg st="2" end="2"/>
                                            </p:txEl>
                                          </p:spTgt>
                                        </p:tgtEl>
                                      </p:cBhvr>
                                    </p:animEffect>
                                    <p:anim calcmode="lin" valueType="num">
                                      <p:cBhvr>
                                        <p:cTn id="22" dur="1000" fill="hold"/>
                                        <p:tgtEl>
                                          <p:spTgt spid="1751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51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75107">
                                            <p:txEl>
                                              <p:pRg st="3" end="3"/>
                                            </p:txEl>
                                          </p:spTgt>
                                        </p:tgtEl>
                                        <p:attrNameLst>
                                          <p:attrName>style.visibility</p:attrName>
                                        </p:attrNameLst>
                                      </p:cBhvr>
                                      <p:to>
                                        <p:strVal val="visible"/>
                                      </p:to>
                                    </p:set>
                                    <p:animEffect transition="in" filter="fade">
                                      <p:cBhvr>
                                        <p:cTn id="28" dur="1000"/>
                                        <p:tgtEl>
                                          <p:spTgt spid="175107">
                                            <p:txEl>
                                              <p:pRg st="3" end="3"/>
                                            </p:txEl>
                                          </p:spTgt>
                                        </p:tgtEl>
                                      </p:cBhvr>
                                    </p:animEffect>
                                    <p:anim calcmode="lin" valueType="num">
                                      <p:cBhvr>
                                        <p:cTn id="29" dur="1000" fill="hold"/>
                                        <p:tgtEl>
                                          <p:spTgt spid="17510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51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75107">
                                            <p:txEl>
                                              <p:pRg st="4" end="4"/>
                                            </p:txEl>
                                          </p:spTgt>
                                        </p:tgtEl>
                                        <p:attrNameLst>
                                          <p:attrName>style.visibility</p:attrName>
                                        </p:attrNameLst>
                                      </p:cBhvr>
                                      <p:to>
                                        <p:strVal val="visible"/>
                                      </p:to>
                                    </p:set>
                                    <p:animEffect transition="in" filter="fade">
                                      <p:cBhvr>
                                        <p:cTn id="35" dur="1000"/>
                                        <p:tgtEl>
                                          <p:spTgt spid="175107">
                                            <p:txEl>
                                              <p:pRg st="4" end="4"/>
                                            </p:txEl>
                                          </p:spTgt>
                                        </p:tgtEl>
                                      </p:cBhvr>
                                    </p:animEffect>
                                    <p:anim calcmode="lin" valueType="num">
                                      <p:cBhvr>
                                        <p:cTn id="36" dur="1000" fill="hold"/>
                                        <p:tgtEl>
                                          <p:spTgt spid="17510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7510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75107">
                                            <p:txEl>
                                              <p:pRg st="5" end="5"/>
                                            </p:txEl>
                                          </p:spTgt>
                                        </p:tgtEl>
                                        <p:attrNameLst>
                                          <p:attrName>style.visibility</p:attrName>
                                        </p:attrNameLst>
                                      </p:cBhvr>
                                      <p:to>
                                        <p:strVal val="visible"/>
                                      </p:to>
                                    </p:set>
                                    <p:animEffect transition="in" filter="fade">
                                      <p:cBhvr>
                                        <p:cTn id="42" dur="1000"/>
                                        <p:tgtEl>
                                          <p:spTgt spid="175107">
                                            <p:txEl>
                                              <p:pRg st="5" end="5"/>
                                            </p:txEl>
                                          </p:spTgt>
                                        </p:tgtEl>
                                      </p:cBhvr>
                                    </p:animEffect>
                                    <p:anim calcmode="lin" valueType="num">
                                      <p:cBhvr>
                                        <p:cTn id="43" dur="1000" fill="hold"/>
                                        <p:tgtEl>
                                          <p:spTgt spid="17510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7510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175107">
                                            <p:txEl>
                                              <p:pRg st="6" end="6"/>
                                            </p:txEl>
                                          </p:spTgt>
                                        </p:tgtEl>
                                        <p:attrNameLst>
                                          <p:attrName>style.visibility</p:attrName>
                                        </p:attrNameLst>
                                      </p:cBhvr>
                                      <p:to>
                                        <p:strVal val="visible"/>
                                      </p:to>
                                    </p:set>
                                    <p:animEffect transition="in" filter="fade">
                                      <p:cBhvr>
                                        <p:cTn id="49" dur="1000"/>
                                        <p:tgtEl>
                                          <p:spTgt spid="175107">
                                            <p:txEl>
                                              <p:pRg st="6" end="6"/>
                                            </p:txEl>
                                          </p:spTgt>
                                        </p:tgtEl>
                                      </p:cBhvr>
                                    </p:animEffect>
                                    <p:anim calcmode="lin" valueType="num">
                                      <p:cBhvr>
                                        <p:cTn id="50" dur="1000" fill="hold"/>
                                        <p:tgtEl>
                                          <p:spTgt spid="17510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7510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175107">
                                            <p:txEl>
                                              <p:pRg st="7" end="7"/>
                                            </p:txEl>
                                          </p:spTgt>
                                        </p:tgtEl>
                                        <p:attrNameLst>
                                          <p:attrName>style.visibility</p:attrName>
                                        </p:attrNameLst>
                                      </p:cBhvr>
                                      <p:to>
                                        <p:strVal val="visible"/>
                                      </p:to>
                                    </p:set>
                                    <p:animEffect transition="in" filter="fade">
                                      <p:cBhvr>
                                        <p:cTn id="56" dur="1000"/>
                                        <p:tgtEl>
                                          <p:spTgt spid="175107">
                                            <p:txEl>
                                              <p:pRg st="7" end="7"/>
                                            </p:txEl>
                                          </p:spTgt>
                                        </p:tgtEl>
                                      </p:cBhvr>
                                    </p:animEffect>
                                    <p:anim calcmode="lin" valueType="num">
                                      <p:cBhvr>
                                        <p:cTn id="57" dur="1000" fill="hold"/>
                                        <p:tgtEl>
                                          <p:spTgt spid="17510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7510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9A5820B-8008-E1C6-7ECC-F2F1ADCB32A0}"/>
              </a:ext>
            </a:extLst>
          </p:cNvPr>
          <p:cNvSpPr>
            <a:spLocks noGrp="1" noChangeArrowheads="1"/>
          </p:cNvSpPr>
          <p:nvPr>
            <p:ph type="title"/>
          </p:nvPr>
        </p:nvSpPr>
        <p:spPr/>
        <p:txBody>
          <a:bodyPr/>
          <a:lstStyle/>
          <a:p>
            <a:pPr eaLnBrk="1" hangingPunct="1"/>
            <a:r>
              <a:rPr lang="en-US" altLang="en-US"/>
              <a:t>3.1 Financial Statements Analysis</a:t>
            </a:r>
          </a:p>
        </p:txBody>
      </p:sp>
      <p:sp>
        <p:nvSpPr>
          <p:cNvPr id="153603" name="Rectangle 3">
            <a:extLst>
              <a:ext uri="{FF2B5EF4-FFF2-40B4-BE49-F238E27FC236}">
                <a16:creationId xmlns:a16="http://schemas.microsoft.com/office/drawing/2014/main" id="{1BC2CD93-2D40-6F8A-B634-3A1208C6E8B4}"/>
              </a:ext>
            </a:extLst>
          </p:cNvPr>
          <p:cNvSpPr>
            <a:spLocks noGrp="1" noChangeArrowheads="1"/>
          </p:cNvSpPr>
          <p:nvPr>
            <p:ph type="body" idx="1"/>
          </p:nvPr>
        </p:nvSpPr>
        <p:spPr/>
        <p:txBody>
          <a:bodyPr/>
          <a:lstStyle/>
          <a:p>
            <a:pPr marL="342900" indent="-342900" eaLnBrk="1" hangingPunct="1"/>
            <a:r>
              <a:rPr lang="en-US" altLang="en-US" sz="2800"/>
              <a:t>Common-Size Balance Sheets</a:t>
            </a:r>
          </a:p>
          <a:p>
            <a:pPr marL="742950" lvl="1" indent="-285750" eaLnBrk="1" hangingPunct="1"/>
            <a:r>
              <a:rPr lang="en-US" altLang="en-US" sz="2600"/>
              <a:t>Compute all accounts as a percent of total assets</a:t>
            </a:r>
          </a:p>
          <a:p>
            <a:pPr marL="342900" indent="-342900" eaLnBrk="1" hangingPunct="1"/>
            <a:r>
              <a:rPr lang="en-US" altLang="en-US" sz="2800"/>
              <a:t>Common-Size Income Statements</a:t>
            </a:r>
          </a:p>
          <a:p>
            <a:pPr marL="742950" lvl="1" indent="-285750" eaLnBrk="1" hangingPunct="1"/>
            <a:r>
              <a:rPr lang="en-US" altLang="en-US" sz="2600"/>
              <a:t>Compute all line items as a percent of sales</a:t>
            </a:r>
          </a:p>
          <a:p>
            <a:pPr marL="342900" indent="-342900" eaLnBrk="1" hangingPunct="1"/>
            <a:r>
              <a:rPr lang="en-US" altLang="en-US" sz="2800"/>
              <a:t>Standardized statements make it easier to compare financial information, particularly as the company grows.</a:t>
            </a:r>
          </a:p>
          <a:p>
            <a:pPr marL="342900" indent="-342900" eaLnBrk="1" hangingPunct="1"/>
            <a:r>
              <a:rPr lang="en-US" altLang="en-US" sz="2800"/>
              <a:t>They are also useful for comparing companies of different sizes, particularly within the same industry.</a:t>
            </a:r>
          </a:p>
          <a:p>
            <a:pPr marL="342900" indent="-342900" eaLnBrk="1" hangingPunct="1"/>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fade">
                                      <p:cBhvr>
                                        <p:cTn id="7" dur="1000"/>
                                        <p:tgtEl>
                                          <p:spTgt spid="153603">
                                            <p:txEl>
                                              <p:pRg st="0" end="0"/>
                                            </p:txEl>
                                          </p:spTgt>
                                        </p:tgtEl>
                                      </p:cBhvr>
                                    </p:animEffect>
                                    <p:anim calcmode="lin" valueType="num">
                                      <p:cBhvr>
                                        <p:cTn id="8" dur="1000" fill="hold"/>
                                        <p:tgtEl>
                                          <p:spTgt spid="153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0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fade">
                                      <p:cBhvr>
                                        <p:cTn id="12" dur="1000"/>
                                        <p:tgtEl>
                                          <p:spTgt spid="153603">
                                            <p:txEl>
                                              <p:pRg st="1" end="1"/>
                                            </p:txEl>
                                          </p:spTgt>
                                        </p:tgtEl>
                                      </p:cBhvr>
                                    </p:animEffect>
                                    <p:anim calcmode="lin" valueType="num">
                                      <p:cBhvr>
                                        <p:cTn id="13" dur="1000" fill="hold"/>
                                        <p:tgtEl>
                                          <p:spTgt spid="15360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536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53603">
                                            <p:txEl>
                                              <p:pRg st="2" end="2"/>
                                            </p:txEl>
                                          </p:spTgt>
                                        </p:tgtEl>
                                        <p:attrNameLst>
                                          <p:attrName>style.visibility</p:attrName>
                                        </p:attrNameLst>
                                      </p:cBhvr>
                                      <p:to>
                                        <p:strVal val="visible"/>
                                      </p:to>
                                    </p:set>
                                    <p:animEffect transition="in" filter="fade">
                                      <p:cBhvr>
                                        <p:cTn id="19" dur="1000"/>
                                        <p:tgtEl>
                                          <p:spTgt spid="153603">
                                            <p:txEl>
                                              <p:pRg st="2" end="2"/>
                                            </p:txEl>
                                          </p:spTgt>
                                        </p:tgtEl>
                                      </p:cBhvr>
                                    </p:animEffect>
                                    <p:anim calcmode="lin" valueType="num">
                                      <p:cBhvr>
                                        <p:cTn id="20" dur="1000" fill="hold"/>
                                        <p:tgtEl>
                                          <p:spTgt spid="15360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5360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53603">
                                            <p:txEl>
                                              <p:pRg st="3" end="3"/>
                                            </p:txEl>
                                          </p:spTgt>
                                        </p:tgtEl>
                                        <p:attrNameLst>
                                          <p:attrName>style.visibility</p:attrName>
                                        </p:attrNameLst>
                                      </p:cBhvr>
                                      <p:to>
                                        <p:strVal val="visible"/>
                                      </p:to>
                                    </p:set>
                                    <p:animEffect transition="in" filter="fade">
                                      <p:cBhvr>
                                        <p:cTn id="24" dur="1000"/>
                                        <p:tgtEl>
                                          <p:spTgt spid="153603">
                                            <p:txEl>
                                              <p:pRg st="3" end="3"/>
                                            </p:txEl>
                                          </p:spTgt>
                                        </p:tgtEl>
                                      </p:cBhvr>
                                    </p:animEffect>
                                    <p:anim calcmode="lin" valueType="num">
                                      <p:cBhvr>
                                        <p:cTn id="25" dur="1000" fill="hold"/>
                                        <p:tgtEl>
                                          <p:spTgt spid="15360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536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153603">
                                            <p:txEl>
                                              <p:pRg st="4" end="4"/>
                                            </p:txEl>
                                          </p:spTgt>
                                        </p:tgtEl>
                                        <p:attrNameLst>
                                          <p:attrName>style.visibility</p:attrName>
                                        </p:attrNameLst>
                                      </p:cBhvr>
                                      <p:to>
                                        <p:strVal val="visible"/>
                                      </p:to>
                                    </p:set>
                                    <p:animEffect transition="in" filter="fade">
                                      <p:cBhvr>
                                        <p:cTn id="31" dur="1000"/>
                                        <p:tgtEl>
                                          <p:spTgt spid="153603">
                                            <p:txEl>
                                              <p:pRg st="4" end="4"/>
                                            </p:txEl>
                                          </p:spTgt>
                                        </p:tgtEl>
                                      </p:cBhvr>
                                    </p:animEffect>
                                    <p:anim calcmode="lin" valueType="num">
                                      <p:cBhvr>
                                        <p:cTn id="32" dur="1000" fill="hold"/>
                                        <p:tgtEl>
                                          <p:spTgt spid="15360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5360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nodeType="clickEffect">
                                  <p:stCondLst>
                                    <p:cond delay="0"/>
                                  </p:stCondLst>
                                  <p:childTnLst>
                                    <p:set>
                                      <p:cBhvr>
                                        <p:cTn id="37" dur="1" fill="hold">
                                          <p:stCondLst>
                                            <p:cond delay="0"/>
                                          </p:stCondLst>
                                        </p:cTn>
                                        <p:tgtEl>
                                          <p:spTgt spid="153603">
                                            <p:txEl>
                                              <p:pRg st="5" end="5"/>
                                            </p:txEl>
                                          </p:spTgt>
                                        </p:tgtEl>
                                        <p:attrNameLst>
                                          <p:attrName>style.visibility</p:attrName>
                                        </p:attrNameLst>
                                      </p:cBhvr>
                                      <p:to>
                                        <p:strVal val="visible"/>
                                      </p:to>
                                    </p:set>
                                    <p:animEffect transition="in" filter="fade">
                                      <p:cBhvr>
                                        <p:cTn id="38" dur="1000"/>
                                        <p:tgtEl>
                                          <p:spTgt spid="153603">
                                            <p:txEl>
                                              <p:pRg st="5" end="5"/>
                                            </p:txEl>
                                          </p:spTgt>
                                        </p:tgtEl>
                                      </p:cBhvr>
                                    </p:animEffect>
                                    <p:anim calcmode="lin" valueType="num">
                                      <p:cBhvr>
                                        <p:cTn id="39" dur="1000" fill="hold"/>
                                        <p:tgtEl>
                                          <p:spTgt spid="15360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5360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D025558-D6CA-E7AA-292F-399B91AEFF93}"/>
              </a:ext>
            </a:extLst>
          </p:cNvPr>
          <p:cNvSpPr>
            <a:spLocks noGrp="1" noChangeArrowheads="1"/>
          </p:cNvSpPr>
          <p:nvPr>
            <p:ph type="title"/>
          </p:nvPr>
        </p:nvSpPr>
        <p:spPr/>
        <p:txBody>
          <a:bodyPr/>
          <a:lstStyle/>
          <a:p>
            <a:pPr eaLnBrk="1" hangingPunct="1"/>
            <a:r>
              <a:rPr lang="en-US" altLang="en-US"/>
              <a:t>Using the DuPont Identity</a:t>
            </a:r>
          </a:p>
        </p:txBody>
      </p:sp>
      <p:sp>
        <p:nvSpPr>
          <p:cNvPr id="176131" name="Rectangle 3">
            <a:extLst>
              <a:ext uri="{FF2B5EF4-FFF2-40B4-BE49-F238E27FC236}">
                <a16:creationId xmlns:a16="http://schemas.microsoft.com/office/drawing/2014/main" id="{CD0631E7-0A04-5495-95B7-E0451795854B}"/>
              </a:ext>
            </a:extLst>
          </p:cNvPr>
          <p:cNvSpPr>
            <a:spLocks noGrp="1" noChangeArrowheads="1"/>
          </p:cNvSpPr>
          <p:nvPr>
            <p:ph type="body" idx="1"/>
          </p:nvPr>
        </p:nvSpPr>
        <p:spPr/>
        <p:txBody>
          <a:bodyPr/>
          <a:lstStyle/>
          <a:p>
            <a:pPr marL="342900" indent="-342900" eaLnBrk="1" hangingPunct="1"/>
            <a:r>
              <a:rPr lang="en-US" altLang="en-US"/>
              <a:t>ROE = PM * TAT * EM</a:t>
            </a:r>
          </a:p>
          <a:p>
            <a:pPr marL="742950" lvl="1" indent="-285750" eaLnBrk="1" hangingPunct="1"/>
            <a:r>
              <a:rPr lang="en-US" altLang="en-US"/>
              <a:t>Profit margin is a measure of the firm’s operating efficiency – how well it controls costs.</a:t>
            </a:r>
          </a:p>
          <a:p>
            <a:pPr marL="742950" lvl="1" indent="-285750" eaLnBrk="1" hangingPunct="1"/>
            <a:r>
              <a:rPr lang="en-US" altLang="en-US"/>
              <a:t>Total asset turnover is a measure of the firm’s asset use efficiency – how well it manages its assets.</a:t>
            </a:r>
          </a:p>
          <a:p>
            <a:pPr marL="742950" lvl="1" indent="-285750" eaLnBrk="1" hangingPunct="1"/>
            <a:r>
              <a:rPr lang="en-US" altLang="en-US"/>
              <a:t>Equity multiplier is a measure of the firm’s financial leverage.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Effect transition="in" filter="fade">
                                      <p:cBhvr>
                                        <p:cTn id="7" dur="1000"/>
                                        <p:tgtEl>
                                          <p:spTgt spid="176131">
                                            <p:txEl>
                                              <p:pRg st="0" end="0"/>
                                            </p:txEl>
                                          </p:spTgt>
                                        </p:tgtEl>
                                      </p:cBhvr>
                                    </p:animEffect>
                                    <p:anim calcmode="lin" valueType="num">
                                      <p:cBhvr>
                                        <p:cTn id="8" dur="1000" fill="hold"/>
                                        <p:tgtEl>
                                          <p:spTgt spid="1761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613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6131">
                                            <p:txEl>
                                              <p:pRg st="1" end="1"/>
                                            </p:txEl>
                                          </p:spTgt>
                                        </p:tgtEl>
                                        <p:attrNameLst>
                                          <p:attrName>style.visibility</p:attrName>
                                        </p:attrNameLst>
                                      </p:cBhvr>
                                      <p:to>
                                        <p:strVal val="visible"/>
                                      </p:to>
                                    </p:set>
                                    <p:animEffect transition="in" filter="fade">
                                      <p:cBhvr>
                                        <p:cTn id="12" dur="1000"/>
                                        <p:tgtEl>
                                          <p:spTgt spid="176131">
                                            <p:txEl>
                                              <p:pRg st="1" end="1"/>
                                            </p:txEl>
                                          </p:spTgt>
                                        </p:tgtEl>
                                      </p:cBhvr>
                                    </p:animEffect>
                                    <p:anim calcmode="lin" valueType="num">
                                      <p:cBhvr>
                                        <p:cTn id="13" dur="1000" fill="hold"/>
                                        <p:tgtEl>
                                          <p:spTgt spid="17613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7613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76131">
                                            <p:txEl>
                                              <p:pRg st="2" end="2"/>
                                            </p:txEl>
                                          </p:spTgt>
                                        </p:tgtEl>
                                        <p:attrNameLst>
                                          <p:attrName>style.visibility</p:attrName>
                                        </p:attrNameLst>
                                      </p:cBhvr>
                                      <p:to>
                                        <p:strVal val="visible"/>
                                      </p:to>
                                    </p:set>
                                    <p:animEffect transition="in" filter="fade">
                                      <p:cBhvr>
                                        <p:cTn id="17" dur="1000"/>
                                        <p:tgtEl>
                                          <p:spTgt spid="176131">
                                            <p:txEl>
                                              <p:pRg st="2" end="2"/>
                                            </p:txEl>
                                          </p:spTgt>
                                        </p:tgtEl>
                                      </p:cBhvr>
                                    </p:animEffect>
                                    <p:anim calcmode="lin" valueType="num">
                                      <p:cBhvr>
                                        <p:cTn id="18" dur="1000" fill="hold"/>
                                        <p:tgtEl>
                                          <p:spTgt spid="17613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7613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76131">
                                            <p:txEl>
                                              <p:pRg st="3" end="3"/>
                                            </p:txEl>
                                          </p:spTgt>
                                        </p:tgtEl>
                                        <p:attrNameLst>
                                          <p:attrName>style.visibility</p:attrName>
                                        </p:attrNameLst>
                                      </p:cBhvr>
                                      <p:to>
                                        <p:strVal val="visible"/>
                                      </p:to>
                                    </p:set>
                                    <p:animEffect transition="in" filter="fade">
                                      <p:cBhvr>
                                        <p:cTn id="22" dur="1000"/>
                                        <p:tgtEl>
                                          <p:spTgt spid="176131">
                                            <p:txEl>
                                              <p:pRg st="3" end="3"/>
                                            </p:txEl>
                                          </p:spTgt>
                                        </p:tgtEl>
                                      </p:cBhvr>
                                    </p:animEffect>
                                    <p:anim calcmode="lin" valueType="num">
                                      <p:cBhvr>
                                        <p:cTn id="23" dur="1000" fill="hold"/>
                                        <p:tgtEl>
                                          <p:spTgt spid="17613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761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06072C0-AE87-6E02-2BB5-9FFB974E2BCB}"/>
              </a:ext>
            </a:extLst>
          </p:cNvPr>
          <p:cNvSpPr>
            <a:spLocks noGrp="1" noChangeArrowheads="1"/>
          </p:cNvSpPr>
          <p:nvPr>
            <p:ph type="title"/>
          </p:nvPr>
        </p:nvSpPr>
        <p:spPr/>
        <p:txBody>
          <a:bodyPr/>
          <a:lstStyle/>
          <a:p>
            <a:pPr eaLnBrk="1" hangingPunct="1"/>
            <a:r>
              <a:rPr lang="en-US" altLang="en-US"/>
              <a:t>The DuPont Identity for Prufrock</a:t>
            </a:r>
          </a:p>
        </p:txBody>
      </p:sp>
      <p:sp>
        <p:nvSpPr>
          <p:cNvPr id="178179" name="Rectangle 3">
            <a:extLst>
              <a:ext uri="{FF2B5EF4-FFF2-40B4-BE49-F238E27FC236}">
                <a16:creationId xmlns:a16="http://schemas.microsoft.com/office/drawing/2014/main" id="{006D4104-D70B-170D-1432-DCC63BD9E2C7}"/>
              </a:ext>
            </a:extLst>
          </p:cNvPr>
          <p:cNvSpPr>
            <a:spLocks noGrp="1" noChangeArrowheads="1"/>
          </p:cNvSpPr>
          <p:nvPr>
            <p:ph type="body" idx="1"/>
          </p:nvPr>
        </p:nvSpPr>
        <p:spPr/>
        <p:txBody>
          <a:bodyPr/>
          <a:lstStyle/>
          <a:p>
            <a:pPr eaLnBrk="1" hangingPunct="1"/>
            <a:r>
              <a:rPr lang="en-US" altLang="en-US"/>
              <a:t>ROA = 10.1% and EM = 1.39</a:t>
            </a:r>
          </a:p>
          <a:p>
            <a:pPr lvl="1" eaLnBrk="1" hangingPunct="1"/>
            <a:r>
              <a:rPr lang="en-US" altLang="en-US"/>
              <a:t>ROE = 10.1% * 1.385 = 14.0%</a:t>
            </a:r>
          </a:p>
          <a:p>
            <a:pPr eaLnBrk="1" hangingPunct="1"/>
            <a:r>
              <a:rPr lang="en-US" altLang="en-US"/>
              <a:t>PM = 15.7% and TAT = 0.64</a:t>
            </a:r>
          </a:p>
          <a:p>
            <a:pPr lvl="1" eaLnBrk="1" hangingPunct="1"/>
            <a:r>
              <a:rPr lang="en-US" altLang="en-US"/>
              <a:t>ROE = 15.7% * 0.64 * 1.385 = 14.0%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fade">
                                      <p:cBhvr>
                                        <p:cTn id="7" dur="1000"/>
                                        <p:tgtEl>
                                          <p:spTgt spid="178179">
                                            <p:txEl>
                                              <p:pRg st="0" end="0"/>
                                            </p:txEl>
                                          </p:spTgt>
                                        </p:tgtEl>
                                      </p:cBhvr>
                                    </p:animEffect>
                                    <p:anim calcmode="lin" valueType="num">
                                      <p:cBhvr>
                                        <p:cTn id="8" dur="1000" fill="hold"/>
                                        <p:tgtEl>
                                          <p:spTgt spid="1781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817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8179">
                                            <p:txEl>
                                              <p:pRg st="1" end="1"/>
                                            </p:txEl>
                                          </p:spTgt>
                                        </p:tgtEl>
                                        <p:attrNameLst>
                                          <p:attrName>style.visibility</p:attrName>
                                        </p:attrNameLst>
                                      </p:cBhvr>
                                      <p:to>
                                        <p:strVal val="visible"/>
                                      </p:to>
                                    </p:set>
                                    <p:animEffect transition="in" filter="fade">
                                      <p:cBhvr>
                                        <p:cTn id="12" dur="1000"/>
                                        <p:tgtEl>
                                          <p:spTgt spid="178179">
                                            <p:txEl>
                                              <p:pRg st="1" end="1"/>
                                            </p:txEl>
                                          </p:spTgt>
                                        </p:tgtEl>
                                      </p:cBhvr>
                                    </p:animEffect>
                                    <p:anim calcmode="lin" valueType="num">
                                      <p:cBhvr>
                                        <p:cTn id="13" dur="1000" fill="hold"/>
                                        <p:tgtEl>
                                          <p:spTgt spid="17817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781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78179">
                                            <p:txEl>
                                              <p:pRg st="2" end="2"/>
                                            </p:txEl>
                                          </p:spTgt>
                                        </p:tgtEl>
                                        <p:attrNameLst>
                                          <p:attrName>style.visibility</p:attrName>
                                        </p:attrNameLst>
                                      </p:cBhvr>
                                      <p:to>
                                        <p:strVal val="visible"/>
                                      </p:to>
                                    </p:set>
                                    <p:animEffect transition="in" filter="fade">
                                      <p:cBhvr>
                                        <p:cTn id="19" dur="1000"/>
                                        <p:tgtEl>
                                          <p:spTgt spid="178179">
                                            <p:txEl>
                                              <p:pRg st="2" end="2"/>
                                            </p:txEl>
                                          </p:spTgt>
                                        </p:tgtEl>
                                      </p:cBhvr>
                                    </p:animEffect>
                                    <p:anim calcmode="lin" valueType="num">
                                      <p:cBhvr>
                                        <p:cTn id="20" dur="1000" fill="hold"/>
                                        <p:tgtEl>
                                          <p:spTgt spid="17817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78179">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78179">
                                            <p:txEl>
                                              <p:pRg st="3" end="3"/>
                                            </p:txEl>
                                          </p:spTgt>
                                        </p:tgtEl>
                                        <p:attrNameLst>
                                          <p:attrName>style.visibility</p:attrName>
                                        </p:attrNameLst>
                                      </p:cBhvr>
                                      <p:to>
                                        <p:strVal val="visible"/>
                                      </p:to>
                                    </p:set>
                                    <p:animEffect transition="in" filter="fade">
                                      <p:cBhvr>
                                        <p:cTn id="24" dur="1000"/>
                                        <p:tgtEl>
                                          <p:spTgt spid="178179">
                                            <p:txEl>
                                              <p:pRg st="3" end="3"/>
                                            </p:txEl>
                                          </p:spTgt>
                                        </p:tgtEl>
                                      </p:cBhvr>
                                    </p:animEffect>
                                    <p:anim calcmode="lin" valueType="num">
                                      <p:cBhvr>
                                        <p:cTn id="25" dur="1000" fill="hold"/>
                                        <p:tgtEl>
                                          <p:spTgt spid="17817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7817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E193358-5530-5C2D-DE41-7D96C61E0FD6}"/>
              </a:ext>
            </a:extLst>
          </p:cNvPr>
          <p:cNvSpPr>
            <a:spLocks noGrp="1" noChangeArrowheads="1"/>
          </p:cNvSpPr>
          <p:nvPr>
            <p:ph type="title"/>
          </p:nvPr>
        </p:nvSpPr>
        <p:spPr/>
        <p:txBody>
          <a:bodyPr/>
          <a:lstStyle/>
          <a:p>
            <a:pPr eaLnBrk="1" hangingPunct="1"/>
            <a:r>
              <a:rPr lang="en-US" altLang="en-US"/>
              <a:t>3.2 Ratio Analysis</a:t>
            </a:r>
          </a:p>
        </p:txBody>
      </p:sp>
      <p:sp>
        <p:nvSpPr>
          <p:cNvPr id="154627" name="Rectangle 3">
            <a:extLst>
              <a:ext uri="{FF2B5EF4-FFF2-40B4-BE49-F238E27FC236}">
                <a16:creationId xmlns:a16="http://schemas.microsoft.com/office/drawing/2014/main" id="{FE0A1498-DCC2-4908-B2D5-BF37FB7623A5}"/>
              </a:ext>
            </a:extLst>
          </p:cNvPr>
          <p:cNvSpPr>
            <a:spLocks noGrp="1" noChangeArrowheads="1"/>
          </p:cNvSpPr>
          <p:nvPr>
            <p:ph type="body" idx="1"/>
          </p:nvPr>
        </p:nvSpPr>
        <p:spPr/>
        <p:txBody>
          <a:bodyPr/>
          <a:lstStyle/>
          <a:p>
            <a:pPr marL="342900" indent="-342900" eaLnBrk="1" hangingPunct="1"/>
            <a:r>
              <a:rPr lang="en-US" altLang="en-US"/>
              <a:t>Ratios also allow for better comparison through time or between companies.</a:t>
            </a:r>
          </a:p>
          <a:p>
            <a:pPr marL="342900" indent="-342900" eaLnBrk="1" hangingPunct="1"/>
            <a:r>
              <a:rPr lang="en-US" altLang="en-US"/>
              <a:t>As we look at each ratio, ask yourself:</a:t>
            </a:r>
          </a:p>
          <a:p>
            <a:pPr marL="742950" lvl="1" indent="-285750" eaLnBrk="1" hangingPunct="1"/>
            <a:r>
              <a:rPr lang="en-US" altLang="en-US"/>
              <a:t>How is the ratio computed?</a:t>
            </a:r>
          </a:p>
          <a:p>
            <a:pPr marL="742950" lvl="1" indent="-285750" eaLnBrk="1" hangingPunct="1"/>
            <a:r>
              <a:rPr lang="en-US" altLang="en-US"/>
              <a:t>What is the ratio trying to measure and why?</a:t>
            </a:r>
          </a:p>
          <a:p>
            <a:pPr marL="742950" lvl="1" indent="-285750" eaLnBrk="1" hangingPunct="1"/>
            <a:r>
              <a:rPr lang="en-US" altLang="en-US"/>
              <a:t>What is the unit of measurement?</a:t>
            </a:r>
          </a:p>
          <a:p>
            <a:pPr marL="742950" lvl="1" indent="-285750" eaLnBrk="1" hangingPunct="1"/>
            <a:r>
              <a:rPr lang="en-US" altLang="en-US"/>
              <a:t>What does the value indicate?</a:t>
            </a:r>
          </a:p>
          <a:p>
            <a:pPr marL="742950" lvl="1" indent="-285750" eaLnBrk="1" hangingPunct="1"/>
            <a:r>
              <a:rPr lang="en-US" altLang="en-US"/>
              <a:t>How can we improve the company’s ratio?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fade">
                                      <p:cBhvr>
                                        <p:cTn id="7" dur="1000"/>
                                        <p:tgtEl>
                                          <p:spTgt spid="154627">
                                            <p:txEl>
                                              <p:pRg st="0" end="0"/>
                                            </p:txEl>
                                          </p:spTgt>
                                        </p:tgtEl>
                                      </p:cBhvr>
                                    </p:animEffect>
                                    <p:anim calcmode="lin" valueType="num">
                                      <p:cBhvr>
                                        <p:cTn id="8" dur="1000" fill="hold"/>
                                        <p:tgtEl>
                                          <p:spTgt spid="154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4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54627">
                                            <p:txEl>
                                              <p:pRg st="1" end="1"/>
                                            </p:txEl>
                                          </p:spTgt>
                                        </p:tgtEl>
                                        <p:attrNameLst>
                                          <p:attrName>style.visibility</p:attrName>
                                        </p:attrNameLst>
                                      </p:cBhvr>
                                      <p:to>
                                        <p:strVal val="visible"/>
                                      </p:to>
                                    </p:set>
                                    <p:animEffect transition="in" filter="fade">
                                      <p:cBhvr>
                                        <p:cTn id="14" dur="1000"/>
                                        <p:tgtEl>
                                          <p:spTgt spid="154627">
                                            <p:txEl>
                                              <p:pRg st="1" end="1"/>
                                            </p:txEl>
                                          </p:spTgt>
                                        </p:tgtEl>
                                      </p:cBhvr>
                                    </p:animEffect>
                                    <p:anim calcmode="lin" valueType="num">
                                      <p:cBhvr>
                                        <p:cTn id="15" dur="1000" fill="hold"/>
                                        <p:tgtEl>
                                          <p:spTgt spid="1546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462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54627">
                                            <p:txEl>
                                              <p:pRg st="2" end="2"/>
                                            </p:txEl>
                                          </p:spTgt>
                                        </p:tgtEl>
                                        <p:attrNameLst>
                                          <p:attrName>style.visibility</p:attrName>
                                        </p:attrNameLst>
                                      </p:cBhvr>
                                      <p:to>
                                        <p:strVal val="visible"/>
                                      </p:to>
                                    </p:set>
                                    <p:animEffect transition="in" filter="fade">
                                      <p:cBhvr>
                                        <p:cTn id="19" dur="1000"/>
                                        <p:tgtEl>
                                          <p:spTgt spid="154627">
                                            <p:txEl>
                                              <p:pRg st="2" end="2"/>
                                            </p:txEl>
                                          </p:spTgt>
                                        </p:tgtEl>
                                      </p:cBhvr>
                                    </p:animEffect>
                                    <p:anim calcmode="lin" valueType="num">
                                      <p:cBhvr>
                                        <p:cTn id="20" dur="1000" fill="hold"/>
                                        <p:tgtEl>
                                          <p:spTgt spid="15462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5462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54627">
                                            <p:txEl>
                                              <p:pRg st="3" end="3"/>
                                            </p:txEl>
                                          </p:spTgt>
                                        </p:tgtEl>
                                        <p:attrNameLst>
                                          <p:attrName>style.visibility</p:attrName>
                                        </p:attrNameLst>
                                      </p:cBhvr>
                                      <p:to>
                                        <p:strVal val="visible"/>
                                      </p:to>
                                    </p:set>
                                    <p:animEffect transition="in" filter="fade">
                                      <p:cBhvr>
                                        <p:cTn id="24" dur="1000"/>
                                        <p:tgtEl>
                                          <p:spTgt spid="154627">
                                            <p:txEl>
                                              <p:pRg st="3" end="3"/>
                                            </p:txEl>
                                          </p:spTgt>
                                        </p:tgtEl>
                                      </p:cBhvr>
                                    </p:animEffect>
                                    <p:anim calcmode="lin" valueType="num">
                                      <p:cBhvr>
                                        <p:cTn id="25" dur="1000" fill="hold"/>
                                        <p:tgtEl>
                                          <p:spTgt spid="15462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5462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154627">
                                            <p:txEl>
                                              <p:pRg st="4" end="4"/>
                                            </p:txEl>
                                          </p:spTgt>
                                        </p:tgtEl>
                                        <p:attrNameLst>
                                          <p:attrName>style.visibility</p:attrName>
                                        </p:attrNameLst>
                                      </p:cBhvr>
                                      <p:to>
                                        <p:strVal val="visible"/>
                                      </p:to>
                                    </p:set>
                                    <p:animEffect transition="in" filter="fade">
                                      <p:cBhvr>
                                        <p:cTn id="29" dur="1000"/>
                                        <p:tgtEl>
                                          <p:spTgt spid="154627">
                                            <p:txEl>
                                              <p:pRg st="4" end="4"/>
                                            </p:txEl>
                                          </p:spTgt>
                                        </p:tgtEl>
                                      </p:cBhvr>
                                    </p:animEffect>
                                    <p:anim calcmode="lin" valueType="num">
                                      <p:cBhvr>
                                        <p:cTn id="30" dur="1000" fill="hold"/>
                                        <p:tgtEl>
                                          <p:spTgt spid="15462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54627">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54627">
                                            <p:txEl>
                                              <p:pRg st="5" end="5"/>
                                            </p:txEl>
                                          </p:spTgt>
                                        </p:tgtEl>
                                        <p:attrNameLst>
                                          <p:attrName>style.visibility</p:attrName>
                                        </p:attrNameLst>
                                      </p:cBhvr>
                                      <p:to>
                                        <p:strVal val="visible"/>
                                      </p:to>
                                    </p:set>
                                    <p:animEffect transition="in" filter="fade">
                                      <p:cBhvr>
                                        <p:cTn id="34" dur="1000"/>
                                        <p:tgtEl>
                                          <p:spTgt spid="154627">
                                            <p:txEl>
                                              <p:pRg st="5" end="5"/>
                                            </p:txEl>
                                          </p:spTgt>
                                        </p:tgtEl>
                                      </p:cBhvr>
                                    </p:animEffect>
                                    <p:anim calcmode="lin" valueType="num">
                                      <p:cBhvr>
                                        <p:cTn id="35" dur="1000" fill="hold"/>
                                        <p:tgtEl>
                                          <p:spTgt spid="15462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54627">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54627">
                                            <p:txEl>
                                              <p:pRg st="6" end="6"/>
                                            </p:txEl>
                                          </p:spTgt>
                                        </p:tgtEl>
                                        <p:attrNameLst>
                                          <p:attrName>style.visibility</p:attrName>
                                        </p:attrNameLst>
                                      </p:cBhvr>
                                      <p:to>
                                        <p:strVal val="visible"/>
                                      </p:to>
                                    </p:set>
                                    <p:animEffect transition="in" filter="fade">
                                      <p:cBhvr>
                                        <p:cTn id="39" dur="1000"/>
                                        <p:tgtEl>
                                          <p:spTgt spid="154627">
                                            <p:txEl>
                                              <p:pRg st="6" end="6"/>
                                            </p:txEl>
                                          </p:spTgt>
                                        </p:tgtEl>
                                      </p:cBhvr>
                                    </p:animEffect>
                                    <p:anim calcmode="lin" valueType="num">
                                      <p:cBhvr>
                                        <p:cTn id="40" dur="1000" fill="hold"/>
                                        <p:tgtEl>
                                          <p:spTgt spid="154627">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15462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766EE15-000F-18DB-670C-ECCF5F1394FC}"/>
              </a:ext>
            </a:extLst>
          </p:cNvPr>
          <p:cNvSpPr>
            <a:spLocks noGrp="1" noChangeArrowheads="1"/>
          </p:cNvSpPr>
          <p:nvPr>
            <p:ph type="title"/>
          </p:nvPr>
        </p:nvSpPr>
        <p:spPr/>
        <p:txBody>
          <a:bodyPr/>
          <a:lstStyle/>
          <a:p>
            <a:pPr eaLnBrk="1" hangingPunct="1"/>
            <a:r>
              <a:rPr lang="en-US" altLang="en-US"/>
              <a:t>Categories of Financial Ratios</a:t>
            </a:r>
          </a:p>
        </p:txBody>
      </p:sp>
      <p:sp>
        <p:nvSpPr>
          <p:cNvPr id="156675" name="Rectangle 3">
            <a:extLst>
              <a:ext uri="{FF2B5EF4-FFF2-40B4-BE49-F238E27FC236}">
                <a16:creationId xmlns:a16="http://schemas.microsoft.com/office/drawing/2014/main" id="{B9530A84-DF16-7F54-7251-E7ABEFA1D85A}"/>
              </a:ext>
            </a:extLst>
          </p:cNvPr>
          <p:cNvSpPr>
            <a:spLocks noGrp="1" noChangeArrowheads="1"/>
          </p:cNvSpPr>
          <p:nvPr>
            <p:ph type="body" idx="1"/>
          </p:nvPr>
        </p:nvSpPr>
        <p:spPr/>
        <p:txBody>
          <a:bodyPr/>
          <a:lstStyle/>
          <a:p>
            <a:pPr marL="342900" indent="-342900" eaLnBrk="1" hangingPunct="1"/>
            <a:r>
              <a:rPr lang="en-US" altLang="en-US"/>
              <a:t>Short-term solvency or liquidity ratios</a:t>
            </a:r>
          </a:p>
          <a:p>
            <a:pPr marL="342900" indent="-342900" eaLnBrk="1" hangingPunct="1"/>
            <a:r>
              <a:rPr lang="en-US" altLang="en-US"/>
              <a:t>Long-term solvency or financial leverage ratios</a:t>
            </a:r>
          </a:p>
          <a:p>
            <a:pPr marL="342900" indent="-342900" eaLnBrk="1" hangingPunct="1"/>
            <a:r>
              <a:rPr lang="en-US" altLang="en-US"/>
              <a:t>Asset management or turnover ratios</a:t>
            </a:r>
          </a:p>
          <a:p>
            <a:pPr marL="342900" indent="-342900" eaLnBrk="1" hangingPunct="1"/>
            <a:r>
              <a:rPr lang="en-US" altLang="en-US"/>
              <a:t>Profitability ratios</a:t>
            </a:r>
          </a:p>
          <a:p>
            <a:pPr marL="342900" indent="-342900" eaLnBrk="1" hangingPunct="1"/>
            <a:r>
              <a:rPr lang="en-US" altLang="en-US"/>
              <a:t>Market value ratios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Effect transition="in" filter="fade">
                                      <p:cBhvr>
                                        <p:cTn id="7" dur="1000"/>
                                        <p:tgtEl>
                                          <p:spTgt spid="156675">
                                            <p:txEl>
                                              <p:pRg st="0" end="0"/>
                                            </p:txEl>
                                          </p:spTgt>
                                        </p:tgtEl>
                                      </p:cBhvr>
                                    </p:animEffect>
                                    <p:anim calcmode="lin" valueType="num">
                                      <p:cBhvr>
                                        <p:cTn id="8" dur="1000" fill="hold"/>
                                        <p:tgtEl>
                                          <p:spTgt spid="1566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66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56675">
                                            <p:txEl>
                                              <p:pRg st="1" end="1"/>
                                            </p:txEl>
                                          </p:spTgt>
                                        </p:tgtEl>
                                        <p:attrNameLst>
                                          <p:attrName>style.visibility</p:attrName>
                                        </p:attrNameLst>
                                      </p:cBhvr>
                                      <p:to>
                                        <p:strVal val="visible"/>
                                      </p:to>
                                    </p:set>
                                    <p:animEffect transition="in" filter="fade">
                                      <p:cBhvr>
                                        <p:cTn id="14" dur="1000"/>
                                        <p:tgtEl>
                                          <p:spTgt spid="156675">
                                            <p:txEl>
                                              <p:pRg st="1" end="1"/>
                                            </p:txEl>
                                          </p:spTgt>
                                        </p:tgtEl>
                                      </p:cBhvr>
                                    </p:animEffect>
                                    <p:anim calcmode="lin" valueType="num">
                                      <p:cBhvr>
                                        <p:cTn id="15" dur="1000" fill="hold"/>
                                        <p:tgtEl>
                                          <p:spTgt spid="1566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66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56675">
                                            <p:txEl>
                                              <p:pRg st="2" end="2"/>
                                            </p:txEl>
                                          </p:spTgt>
                                        </p:tgtEl>
                                        <p:attrNameLst>
                                          <p:attrName>style.visibility</p:attrName>
                                        </p:attrNameLst>
                                      </p:cBhvr>
                                      <p:to>
                                        <p:strVal val="visible"/>
                                      </p:to>
                                    </p:set>
                                    <p:animEffect transition="in" filter="fade">
                                      <p:cBhvr>
                                        <p:cTn id="21" dur="1000"/>
                                        <p:tgtEl>
                                          <p:spTgt spid="156675">
                                            <p:txEl>
                                              <p:pRg st="2" end="2"/>
                                            </p:txEl>
                                          </p:spTgt>
                                        </p:tgtEl>
                                      </p:cBhvr>
                                    </p:animEffect>
                                    <p:anim calcmode="lin" valueType="num">
                                      <p:cBhvr>
                                        <p:cTn id="22" dur="1000" fill="hold"/>
                                        <p:tgtEl>
                                          <p:spTgt spid="1566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66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56675">
                                            <p:txEl>
                                              <p:pRg st="3" end="3"/>
                                            </p:txEl>
                                          </p:spTgt>
                                        </p:tgtEl>
                                        <p:attrNameLst>
                                          <p:attrName>style.visibility</p:attrName>
                                        </p:attrNameLst>
                                      </p:cBhvr>
                                      <p:to>
                                        <p:strVal val="visible"/>
                                      </p:to>
                                    </p:set>
                                    <p:animEffect transition="in" filter="fade">
                                      <p:cBhvr>
                                        <p:cTn id="28" dur="1000"/>
                                        <p:tgtEl>
                                          <p:spTgt spid="156675">
                                            <p:txEl>
                                              <p:pRg st="3" end="3"/>
                                            </p:txEl>
                                          </p:spTgt>
                                        </p:tgtEl>
                                      </p:cBhvr>
                                    </p:animEffect>
                                    <p:anim calcmode="lin" valueType="num">
                                      <p:cBhvr>
                                        <p:cTn id="29" dur="1000" fill="hold"/>
                                        <p:tgtEl>
                                          <p:spTgt spid="1566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66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56675">
                                            <p:txEl>
                                              <p:pRg st="4" end="4"/>
                                            </p:txEl>
                                          </p:spTgt>
                                        </p:tgtEl>
                                        <p:attrNameLst>
                                          <p:attrName>style.visibility</p:attrName>
                                        </p:attrNameLst>
                                      </p:cBhvr>
                                      <p:to>
                                        <p:strVal val="visible"/>
                                      </p:to>
                                    </p:set>
                                    <p:animEffect transition="in" filter="fade">
                                      <p:cBhvr>
                                        <p:cTn id="35" dur="1000"/>
                                        <p:tgtEl>
                                          <p:spTgt spid="156675">
                                            <p:txEl>
                                              <p:pRg st="4" end="4"/>
                                            </p:txEl>
                                          </p:spTgt>
                                        </p:tgtEl>
                                      </p:cBhvr>
                                    </p:animEffect>
                                    <p:anim calcmode="lin" valueType="num">
                                      <p:cBhvr>
                                        <p:cTn id="36" dur="1000" fill="hold"/>
                                        <p:tgtEl>
                                          <p:spTgt spid="15667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66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1B44D1D-28CA-D5F4-F8F7-A5A5818A73BF}"/>
              </a:ext>
            </a:extLst>
          </p:cNvPr>
          <p:cNvSpPr>
            <a:spLocks noGrp="1"/>
          </p:cNvSpPr>
          <p:nvPr>
            <p:ph type="title"/>
          </p:nvPr>
        </p:nvSpPr>
        <p:spPr/>
        <p:txBody>
          <a:bodyPr/>
          <a:lstStyle/>
          <a:p>
            <a:pPr algn="ctr"/>
            <a:r>
              <a:rPr lang="en-US" altLang="en-US"/>
              <a:t>PRUFROCK CORPORATION	</a:t>
            </a:r>
          </a:p>
        </p:txBody>
      </p:sp>
      <p:sp>
        <p:nvSpPr>
          <p:cNvPr id="7171" name="Content Placeholder 2">
            <a:extLst>
              <a:ext uri="{FF2B5EF4-FFF2-40B4-BE49-F238E27FC236}">
                <a16:creationId xmlns:a16="http://schemas.microsoft.com/office/drawing/2014/main" id="{6E86E94E-E343-26F2-B4C2-E1E477ED9424}"/>
              </a:ext>
            </a:extLst>
          </p:cNvPr>
          <p:cNvSpPr>
            <a:spLocks noGrp="1"/>
          </p:cNvSpPr>
          <p:nvPr>
            <p:ph idx="1"/>
          </p:nvPr>
        </p:nvSpPr>
        <p:spPr/>
        <p:txBody>
          <a:bodyPr/>
          <a:lstStyle/>
          <a:p>
            <a:r>
              <a:rPr lang="en-US" altLang="en-US"/>
              <a:t>33 million shares outstanding</a:t>
            </a:r>
          </a:p>
          <a:p>
            <a:r>
              <a:rPr lang="en-US" altLang="en-US"/>
              <a:t>EPS = Earnings per Share</a:t>
            </a:r>
          </a:p>
          <a:p>
            <a:r>
              <a:rPr lang="en-US" altLang="en-US"/>
              <a:t>EBIT = Earnings Before Interest and Taxes</a:t>
            </a:r>
          </a:p>
          <a:p>
            <a:r>
              <a:rPr lang="en-US" altLang="en-US"/>
              <a:t>EBITDA = Earnings Before Interest, Taxes, Depreciation and Amortization  </a:t>
            </a:r>
          </a:p>
          <a:p>
            <a:pPr lvl="1"/>
            <a:r>
              <a:rPr lang="en-US" altLang="en-US"/>
              <a:t>A proxy for “Free Cash Flow” which we will define (and use) later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26A886F1-752B-EFE4-EC70-0EFF66DE92C3}"/>
              </a:ext>
            </a:extLst>
          </p:cNvPr>
          <p:cNvSpPr>
            <a:spLocks noGrp="1"/>
          </p:cNvSpPr>
          <p:nvPr>
            <p:ph type="title"/>
          </p:nvPr>
        </p:nvSpPr>
        <p:spPr/>
        <p:txBody>
          <a:bodyPr/>
          <a:lstStyle/>
          <a:p>
            <a:endParaRPr lang="en-US" altLang="en-US"/>
          </a:p>
        </p:txBody>
      </p:sp>
      <p:pic>
        <p:nvPicPr>
          <p:cNvPr id="8195" name="Picture 2">
            <a:extLst>
              <a:ext uri="{FF2B5EF4-FFF2-40B4-BE49-F238E27FC236}">
                <a16:creationId xmlns:a16="http://schemas.microsoft.com/office/drawing/2014/main" id="{699C56B7-7CAC-2E01-0686-5F29CE5DB63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32000" y="762000"/>
            <a:ext cx="4368800" cy="5534025"/>
          </a:xfrm>
          <a:noFill/>
          <a:extLs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F1036A0-88AF-AA7E-8348-AE78FCBD0D35}"/>
              </a:ext>
            </a:extLst>
          </p:cNvPr>
          <p:cNvSpPr>
            <a:spLocks noGrp="1"/>
          </p:cNvSpPr>
          <p:nvPr>
            <p:ph type="title"/>
          </p:nvPr>
        </p:nvSpPr>
        <p:spPr/>
        <p:txBody>
          <a:bodyPr/>
          <a:lstStyle/>
          <a:p>
            <a:endParaRPr lang="en-US" altLang="en-US"/>
          </a:p>
        </p:txBody>
      </p:sp>
      <p:pic>
        <p:nvPicPr>
          <p:cNvPr id="9219" name="Picture 2">
            <a:extLst>
              <a:ext uri="{FF2B5EF4-FFF2-40B4-BE49-F238E27FC236}">
                <a16:creationId xmlns:a16="http://schemas.microsoft.com/office/drawing/2014/main" id="{D1DAAC48-E1E4-736D-8C3B-43F11C40482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685800"/>
            <a:ext cx="5443538" cy="5678488"/>
          </a:xfrm>
          <a:noFill/>
          <a:extLs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A44AA4F-B2E3-9919-9D20-23D30B2C4C82}"/>
              </a:ext>
            </a:extLst>
          </p:cNvPr>
          <p:cNvSpPr>
            <a:spLocks noGrp="1"/>
          </p:cNvSpPr>
          <p:nvPr>
            <p:ph type="title"/>
          </p:nvPr>
        </p:nvSpPr>
        <p:spPr/>
        <p:txBody>
          <a:bodyPr/>
          <a:lstStyle/>
          <a:p>
            <a:endParaRPr lang="en-US" altLang="en-US"/>
          </a:p>
        </p:txBody>
      </p:sp>
      <p:pic>
        <p:nvPicPr>
          <p:cNvPr id="10243" name="Picture 2">
            <a:extLst>
              <a:ext uri="{FF2B5EF4-FFF2-40B4-BE49-F238E27FC236}">
                <a16:creationId xmlns:a16="http://schemas.microsoft.com/office/drawing/2014/main" id="{727301D9-7F47-93A8-7830-2EF21F02D4B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08088" y="658813"/>
            <a:ext cx="6646862" cy="5589587"/>
          </a:xfrm>
          <a:noFill/>
          <a:extLs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D2196A2-0C1B-E3EF-680E-F10132DA51BD}"/>
              </a:ext>
            </a:extLst>
          </p:cNvPr>
          <p:cNvSpPr>
            <a:spLocks noGrp="1"/>
          </p:cNvSpPr>
          <p:nvPr>
            <p:ph type="title"/>
          </p:nvPr>
        </p:nvSpPr>
        <p:spPr/>
        <p:txBody>
          <a:bodyPr/>
          <a:lstStyle/>
          <a:p>
            <a:endParaRPr lang="en-US" altLang="en-US"/>
          </a:p>
        </p:txBody>
      </p:sp>
      <p:pic>
        <p:nvPicPr>
          <p:cNvPr id="11267" name="Picture 2">
            <a:extLst>
              <a:ext uri="{FF2B5EF4-FFF2-40B4-BE49-F238E27FC236}">
                <a16:creationId xmlns:a16="http://schemas.microsoft.com/office/drawing/2014/main" id="{7C1F5035-CB5D-A43C-F3C7-BC350884FF1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882650"/>
            <a:ext cx="6972300" cy="5311775"/>
          </a:xfrm>
          <a:noFill/>
          <a:extLs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8&quot; unique_id=&quot;10392&quot;&gt;&lt;/object&gt;&lt;object type=&quot;2&quot; unique_id=&quot;10393&quot;&gt;&lt;object type=&quot;3&quot; unique_id=&quot;10394&quot;&gt;&lt;property id=&quot;20148&quot; value=&quot;5&quot;/&gt;&lt;property id=&quot;20300&quot; value=&quot;Slide 1&quot;/&gt;&lt;property id=&quot;20307&quot; value=&quot;328&quot;/&gt;&lt;/object&gt;&lt;object type=&quot;3&quot; unique_id=&quot;10395&quot;&gt;&lt;property id=&quot;20148&quot; value=&quot;5&quot;/&gt;&lt;property id=&quot;20300&quot; value=&quot;Slide 2 - &amp;quot;Key Concepts and Skills&amp;quot;&quot;/&gt;&lt;property id=&quot;20307&quot; value=&quot;329&quot;/&gt;&lt;/object&gt;&lt;object type=&quot;3&quot; unique_id=&quot;10396&quot;&gt;&lt;property id=&quot;20148&quot; value=&quot;5&quot;/&gt;&lt;property id=&quot;20300&quot; value=&quot;Slide 3 - &amp;quot;Chapter Outline&amp;quot;&quot;/&gt;&lt;property id=&quot;20307&quot; value=&quot;330&quot;/&gt;&lt;/object&gt;&lt;object type=&quot;3&quot; unique_id=&quot;10397&quot;&gt;&lt;property id=&quot;20148&quot; value=&quot;5&quot;/&gt;&lt;property id=&quot;20300&quot; value=&quot;Slide 4 - &amp;quot;3.1 Financial Statements Analysis&amp;quot;&quot;/&gt;&lt;property id=&quot;20307&quot; value=&quot;331&quot;/&gt;&lt;/object&gt;&lt;object type=&quot;3&quot; unique_id=&quot;10398&quot;&gt;&lt;property id=&quot;20148&quot; value=&quot;5&quot;/&gt;&lt;property id=&quot;20300&quot; value=&quot;Slide 5 - &amp;quot;3.2 Ratio Analysis&amp;quot;&quot;/&gt;&lt;property id=&quot;20307&quot; value=&quot;332&quot;/&gt;&lt;/object&gt;&lt;object type=&quot;3&quot; unique_id=&quot;10399&quot;&gt;&lt;property id=&quot;20148&quot; value=&quot;5&quot;/&gt;&lt;property id=&quot;20300&quot; value=&quot;Slide 6 - &amp;quot;Categories of Financial Ratios&amp;quot;&quot;/&gt;&lt;property id=&quot;20307&quot; value=&quot;333&quot;/&gt;&lt;/object&gt;&lt;object type=&quot;3&quot; unique_id=&quot;10400&quot;&gt;&lt;property id=&quot;20148&quot; value=&quot;5&quot;/&gt;&lt;property id=&quot;20300&quot; value=&quot;Slide 7 - &amp;quot;Computing Liquidity Ratios&amp;quot;&quot;/&gt;&lt;property id=&quot;20307&quot; value=&quot;334&quot;/&gt;&lt;/object&gt;&lt;object type=&quot;3&quot; unique_id=&quot;10401&quot;&gt;&lt;property id=&quot;20148&quot; value=&quot;5&quot;/&gt;&lt;property id=&quot;20300&quot; value=&quot;Slide 8 - &amp;quot;Computing Leverage Ratios&amp;quot;&quot;/&gt;&lt;property id=&quot;20307&quot; value=&quot;335&quot;/&gt;&lt;/object&gt;&lt;object type=&quot;3&quot; unique_id=&quot;10402&quot;&gt;&lt;property id=&quot;20148&quot; value=&quot;5&quot;/&gt;&lt;property id=&quot;20300&quot; value=&quot;Slide 9 - &amp;quot;Computing Coverage Ratios&amp;quot;&quot;/&gt;&lt;property id=&quot;20307&quot; value=&quot;336&quot;/&gt;&lt;/object&gt;&lt;object type=&quot;3&quot; unique_id=&quot;10403&quot;&gt;&lt;property id=&quot;20148&quot; value=&quot;5&quot;/&gt;&lt;property id=&quot;20300&quot; value=&quot;Slide 10 - &amp;quot;Computing Inventory Ratios&amp;quot;&quot;/&gt;&lt;property id=&quot;20307&quot; value=&quot;337&quot;/&gt;&lt;/object&gt;&lt;object type=&quot;3&quot; unique_id=&quot;10404&quot;&gt;&lt;property id=&quot;20148&quot; value=&quot;5&quot;/&gt;&lt;property id=&quot;20300&quot; value=&quot;Slide 11 - &amp;quot;Computing Receivables Ratios&amp;quot;&quot;/&gt;&lt;property id=&quot;20307&quot; value=&quot;338&quot;/&gt;&lt;/object&gt;&lt;object type=&quot;3&quot; unique_id=&quot;10405&quot;&gt;&lt;property id=&quot;20148&quot; value=&quot;5&quot;/&gt;&lt;property id=&quot;20300&quot; value=&quot;Slide 12 - &amp;quot;Computing Total Asset Turnover&amp;quot;&quot;/&gt;&lt;property id=&quot;20307&quot; value=&quot;339&quot;/&gt;&lt;/object&gt;&lt;object type=&quot;3&quot; unique_id=&quot;10406&quot;&gt;&lt;property id=&quot;20148&quot; value=&quot;5&quot;/&gt;&lt;property id=&quot;20300&quot; value=&quot;Slide 13 - &amp;quot;Computing Profitability Measures&amp;quot;&quot;/&gt;&lt;property id=&quot;20307&quot; value=&quot;340&quot;/&gt;&lt;/object&gt;&lt;object type=&quot;3&quot; unique_id=&quot;10407&quot;&gt;&lt;property id=&quot;20148&quot; value=&quot;5&quot;/&gt;&lt;property id=&quot;20300&quot; value=&quot;Slide 14 - &amp;quot;Computing Market Value Measures&amp;quot;&quot;/&gt;&lt;property id=&quot;20307&quot; value=&quot;341&quot;/&gt;&lt;/object&gt;&lt;object type=&quot;3&quot; unique_id=&quot;10408&quot;&gt;&lt;property id=&quot;20148&quot; value=&quot;5&quot;/&gt;&lt;property id=&quot;20300&quot; value=&quot;Slide 15 - &amp;quot;Using Financial Statements&amp;quot;&quot;/&gt;&lt;property id=&quot;20307&quot; value=&quot;345&quot;/&gt;&lt;/object&gt;&lt;object type=&quot;3&quot; unique_id=&quot;10409&quot;&gt;&lt;property id=&quot;20148&quot; value=&quot;5&quot;/&gt;&lt;property id=&quot;20300&quot; value=&quot;Slide 16 - &amp;quot;3.3 The DuPont Identity&amp;quot;&quot;/&gt;&lt;property id=&quot;20307&quot; value=&quot;342&quot;/&gt;&lt;/object&gt;&lt;object type=&quot;3&quot; unique_id=&quot;10410&quot;&gt;&lt;property id=&quot;20148&quot; value=&quot;5&quot;/&gt;&lt;property id=&quot;20300&quot; value=&quot;Slide 17 - &amp;quot;Using the DuPont Identity&amp;quot;&quot;/&gt;&lt;property id=&quot;20307&quot; value=&quot;343&quot;/&gt;&lt;/object&gt;&lt;object type=&quot;3&quot; unique_id=&quot;10411&quot;&gt;&lt;property id=&quot;20148&quot; value=&quot;5&quot;/&gt;&lt;property id=&quot;20300&quot; value=&quot;Slide 18 - &amp;quot;Calculating the DuPont Identity&amp;quot;&quot;/&gt;&lt;property id=&quot;20307&quot; value=&quot;344&quot;/&gt;&lt;/object&gt;&lt;object type=&quot;3&quot; unique_id=&quot;10412&quot;&gt;&lt;property id=&quot;20148&quot; value=&quot;5&quot;/&gt;&lt;property id=&quot;20300&quot; value=&quot;Slide 19 - &amp;quot;Potential Problems&amp;quot;&quot;/&gt;&lt;property id=&quot;20307&quot; value=&quot;346&quot;/&gt;&lt;/object&gt;&lt;object type=&quot;3&quot; unique_id=&quot;10413&quot;&gt;&lt;property id=&quot;20148&quot; value=&quot;5&quot;/&gt;&lt;property id=&quot;20300&quot; value=&quot;Slide 20 - &amp;quot;3.4 Financial Models&amp;quot;&quot;/&gt;&lt;property id=&quot;20307&quot; value=&quot;351&quot;/&gt;&lt;/object&gt;&lt;object type=&quot;3&quot; unique_id=&quot;10414&quot;&gt;&lt;property id=&quot;20148&quot; value=&quot;5&quot;/&gt;&lt;property id=&quot;20300&quot; value=&quot;Slide 21 - &amp;quot;Financial Planning Ingredients&amp;quot;&quot;/&gt;&lt;property id=&quot;20307&quot; value=&quot;352&quot;/&gt;&lt;/object&gt;&lt;object type=&quot;3&quot; unique_id=&quot;10415&quot;&gt;&lt;property id=&quot;20148&quot; value=&quot;5&quot;/&gt;&lt;property id=&quot;20300&quot; value=&quot;Slide 22 - &amp;quot;Percent of Sales Approach&amp;quot;&quot;/&gt;&lt;property id=&quot;20307&quot; value=&quot;353&quot;/&gt;&lt;/object&gt;&lt;object type=&quot;3&quot; unique_id=&quot;10416&quot;&gt;&lt;property id=&quot;20148&quot; value=&quot;5&quot;/&gt;&lt;property id=&quot;20300&quot; value=&quot;Slide 23 - &amp;quot;Percent of Sales Approach&amp;quot;&quot;/&gt;&lt;property id=&quot;20307&quot; value=&quot;354&quot;/&gt;&lt;/object&gt;&lt;object type=&quot;3&quot; unique_id=&quot;10417&quot;&gt;&lt;property id=&quot;20148&quot; value=&quot;5&quot;/&gt;&lt;property id=&quot;20300&quot; value=&quot;Slide 24 - &amp;quot;Percent of Sales and EFN&amp;quot;&quot;/&gt;&lt;property id=&quot;20307&quot; value=&quot;347&quot;/&gt;&lt;/object&gt;&lt;object type=&quot;3&quot; unique_id=&quot;10418&quot;&gt;&lt;property id=&quot;20148&quot; value=&quot;5&quot;/&gt;&lt;property id=&quot;20300&quot; value=&quot;Slide 25 - &amp;quot;3.5 External Financing and Growth&amp;quot;&quot;/&gt;&lt;property id=&quot;20307&quot; value=&quot;355&quot;/&gt;&lt;/object&gt;&lt;object type=&quot;3&quot; unique_id=&quot;10419&quot;&gt;&lt;property id=&quot;20148&quot; value=&quot;5&quot;/&gt;&lt;property id=&quot;20300&quot; value=&quot;Slide 26 - &amp;quot;The Internal Growth Rate&amp;quot;&quot;/&gt;&lt;property id=&quot;20307&quot; value=&quot;356&quot;/&gt;&lt;/object&gt;&lt;object type=&quot;3&quot; unique_id=&quot;10420&quot;&gt;&lt;property id=&quot;20148&quot; value=&quot;5&quot;/&gt;&lt;property id=&quot;20300&quot; value=&quot;Slide 27 - &amp;quot;The Sustainable Growth Rate&amp;quot;&quot;/&gt;&lt;property id=&quot;20307&quot; value=&quot;357&quot;/&gt;&lt;/object&gt;&lt;object type=&quot;3&quot; unique_id=&quot;10421&quot;&gt;&lt;property id=&quot;20148&quot; value=&quot;5&quot;/&gt;&lt;property id=&quot;20300&quot; value=&quot;Slide 28 - &amp;quot;Determinants of Growth&amp;quot;&quot;/&gt;&lt;property id=&quot;20307&quot; value=&quot;358&quot;/&gt;&lt;/object&gt;&lt;object type=&quot;3&quot; unique_id=&quot;10422&quot;&gt;&lt;property id=&quot;20148&quot; value=&quot;5&quot;/&gt;&lt;property id=&quot;20300&quot; value=&quot;Slide 29 - &amp;quot;3.6 Some Caveats&amp;quot;&quot;/&gt;&lt;property id=&quot;20307&quot; value=&quot;350&quot;/&gt;&lt;/object&gt;&lt;object type=&quot;3&quot; unique_id=&quot;10423&quot;&gt;&lt;property id=&quot;20148&quot; value=&quot;5&quot;/&gt;&lt;property id=&quot;20300&quot; value=&quot;Slide 30 - &amp;quot;Quick Quiz&amp;quot;&quot;/&gt;&lt;property id=&quot;20307&quot; value=&quot;359&quot;/&gt;&lt;/object&gt;&lt;object type=&quot;3&quot; unique_id=&quot;10424&quot;&gt;&lt;property id=&quot;20148&quot; value=&quot;5&quot;/&gt;&lt;property id=&quot;20300&quot; value=&quot;Slide 31 - &amp;quot;Quick Quiz&amp;quot;&quot;/&gt;&lt;property id=&quot;20307&quot; value=&quot;360&quot;/&gt;&lt;/object&gt;&lt;/object&gt;&lt;/object&gt;&lt;/database&gt;"/>
  <p:tag name="SECTOMILLISECCONVERTED" val="1"/>
</p:tagLst>
</file>

<file path=ppt/theme/theme1.xml><?xml version="1.0" encoding="utf-8"?>
<a:theme xmlns:a="http://schemas.openxmlformats.org/drawingml/2006/main" name="Quadrant">
  <a:themeElements>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2778</TotalTime>
  <Words>2204</Words>
  <Application>Microsoft Office PowerPoint</Application>
  <PresentationFormat>On-screen Show (4:3)</PresentationFormat>
  <Paragraphs>173</Paragraphs>
  <Slides>21</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Times New Roman</vt:lpstr>
      <vt:lpstr>Arial</vt:lpstr>
      <vt:lpstr>Wingdings</vt:lpstr>
      <vt:lpstr>ＭＳ Ｐゴシック</vt:lpstr>
      <vt:lpstr>Monotype Corsiva</vt:lpstr>
      <vt:lpstr>Quadrant</vt:lpstr>
      <vt:lpstr>PowerPoint Presentation</vt:lpstr>
      <vt:lpstr>3.1 Financial Statements Analysis</vt:lpstr>
      <vt:lpstr>3.2 Ratio Analysis</vt:lpstr>
      <vt:lpstr>Categories of Financial Ratios</vt:lpstr>
      <vt:lpstr>PRUFROCK CORPORATION </vt:lpstr>
      <vt:lpstr>PowerPoint Presentation</vt:lpstr>
      <vt:lpstr>PowerPoint Presentation</vt:lpstr>
      <vt:lpstr>PowerPoint Presentation</vt:lpstr>
      <vt:lpstr>PowerPoint Presentation</vt:lpstr>
      <vt:lpstr>Computing Liquidity Ratios</vt:lpstr>
      <vt:lpstr>Computing Leverage Ratios</vt:lpstr>
      <vt:lpstr>Computing Coverage Ratios</vt:lpstr>
      <vt:lpstr>Computing Inventory Ratios</vt:lpstr>
      <vt:lpstr>Computing Receivables Ratios</vt:lpstr>
      <vt:lpstr>Computing Total Asset Turnover</vt:lpstr>
      <vt:lpstr>Computing Profitability Measures</vt:lpstr>
      <vt:lpstr>Computing Market Value Measures</vt:lpstr>
      <vt:lpstr>Using Financial Statements</vt:lpstr>
      <vt:lpstr>3.3 The DuPont Identity</vt:lpstr>
      <vt:lpstr>Using the DuPont Identity</vt:lpstr>
      <vt:lpstr>The DuPont Identity for Prufrock</vt:lpstr>
    </vt:vector>
  </TitlesOfParts>
  <Company>Irwin/ McGraw-Hill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subject>Accounting Statements and Cash Flow</dc:subject>
  <dc:creator>John Stansfield</dc:creator>
  <cp:lastModifiedBy>Reese, William A</cp:lastModifiedBy>
  <cp:revision>81</cp:revision>
  <dcterms:created xsi:type="dcterms:W3CDTF">2001-03-01T05:50:14Z</dcterms:created>
  <dcterms:modified xsi:type="dcterms:W3CDTF">2023-09-27T21:33:34Z</dcterms:modified>
</cp:coreProperties>
</file>