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20"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892B7291-B089-426D-BA92-997A69E3570F}" type="datetimeFigureOut">
              <a:rPr lang="en-US" smtClean="0"/>
              <a:t>3/5/2018</a:t>
            </a:fld>
            <a:endParaRPr lang="en-US"/>
          </a:p>
        </p:txBody>
      </p:sp>
      <p:sp>
        <p:nvSpPr>
          <p:cNvPr id="5" name="Footer Placeholder 4"/>
          <p:cNvSpPr>
            <a:spLocks noGrp="1"/>
          </p:cNvSpPr>
          <p:nvPr>
            <p:ph type="ftr" sz="quarter" idx="11"/>
          </p:nvPr>
        </p:nvSpPr>
        <p:spPr>
          <a:xfrm>
            <a:off x="3962399" y="5870575"/>
            <a:ext cx="4893958" cy="377825"/>
          </a:xfrm>
        </p:spPr>
        <p:txBody>
          <a:bodyPr/>
          <a:lstStyle/>
          <a:p>
            <a:endParaRPr lang="en-US"/>
          </a:p>
        </p:txBody>
      </p:sp>
      <p:sp>
        <p:nvSpPr>
          <p:cNvPr id="6" name="Slide Number Placeholder 5"/>
          <p:cNvSpPr>
            <a:spLocks noGrp="1"/>
          </p:cNvSpPr>
          <p:nvPr>
            <p:ph type="sldNum" sz="quarter" idx="12"/>
          </p:nvPr>
        </p:nvSpPr>
        <p:spPr>
          <a:xfrm>
            <a:off x="10608958" y="5870575"/>
            <a:ext cx="551167" cy="377825"/>
          </a:xfrm>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62981892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92B7291-B089-426D-BA92-997A69E3570F}" type="datetimeFigureOut">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1674895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92B7291-B089-426D-BA92-997A69E3570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37831783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92B7291-B089-426D-BA92-997A69E3570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34833435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92B7291-B089-426D-BA92-997A69E3570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3906065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92B7291-B089-426D-BA92-997A69E3570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31924597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92B7291-B089-426D-BA92-997A69E3570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7524493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2B7291-B089-426D-BA92-997A69E3570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B1E70-02C3-48F6-96BC-3FE45AE5BB53}" type="slidenum">
              <a:rPr lang="en-US" smtClean="0"/>
              <a:t>‹#›</a:t>
            </a:fld>
            <a:endParaRPr lang="en-US"/>
          </a:p>
        </p:txBody>
      </p:sp>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4221296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2B7291-B089-426D-BA92-997A69E3570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2567801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2B7291-B089-426D-BA92-997A69E3570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2676445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92B7291-B089-426D-BA92-997A69E3570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1466853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92B7291-B089-426D-BA92-997A69E3570F}" type="datetimeFigureOut">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1085087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2B7291-B089-426D-BA92-997A69E3570F}" type="datetimeFigureOut">
              <a:rPr lang="en-US" smtClean="0"/>
              <a:t>3/5/2018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1376715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92B7291-B089-426D-BA92-997A69E3570F}" type="datetimeFigureOut">
              <a:rPr lang="en-US" smtClean="0"/>
              <a:t>3/5/2018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1954524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892B7291-B089-426D-BA92-997A69E3570F}" type="datetimeFigureOut">
              <a:rPr lang="en-US" smtClean="0"/>
              <a:t>3/5/2018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3270426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92B7291-B089-426D-BA92-997A69E3570F}" type="datetimeFigureOut">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1620478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92B7291-B089-426D-BA92-997A69E3570F}" type="datetimeFigureOut">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B1E70-02C3-48F6-96BC-3FE45AE5BB53}" type="slidenum">
              <a:rPr lang="en-US" smtClean="0"/>
              <a:t>‹#›</a:t>
            </a:fld>
            <a:endParaRPr lang="en-US"/>
          </a:p>
        </p:txBody>
      </p:sp>
    </p:spTree>
    <p:extLst>
      <p:ext uri="{BB962C8B-B14F-4D97-AF65-F5344CB8AC3E}">
        <p14:creationId xmlns:p14="http://schemas.microsoft.com/office/powerpoint/2010/main" val="4203846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92B7291-B089-426D-BA92-997A69E3570F}" type="datetimeFigureOut">
              <a:rPr lang="en-US" smtClean="0"/>
              <a:t>3/5/2018</a:t>
            </a:fld>
            <a:endParaRPr lang="en-US"/>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0FB1E70-02C3-48F6-96BC-3FE45AE5BB53}" type="slidenum">
              <a:rPr lang="en-US" smtClean="0"/>
              <a:t>‹#›</a:t>
            </a:fld>
            <a:endParaRPr lang="en-US"/>
          </a:p>
        </p:txBody>
      </p:sp>
    </p:spTree>
    <p:extLst>
      <p:ext uri="{BB962C8B-B14F-4D97-AF65-F5344CB8AC3E}">
        <p14:creationId xmlns:p14="http://schemas.microsoft.com/office/powerpoint/2010/main" val="973566710"/>
      </p:ext>
    </p:extLst>
  </p:cSld>
  <p:clrMap bg1="dk1" tx1="lt1" bg2="dk2" tx2="lt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 id="2147483942" r:id="rId12"/>
    <p:sldLayoutId id="2147483943" r:id="rId13"/>
    <p:sldLayoutId id="2147483944" r:id="rId14"/>
    <p:sldLayoutId id="2147483945" r:id="rId15"/>
    <p:sldLayoutId id="2147483946" r:id="rId16"/>
    <p:sldLayoutId id="214748394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132901"/>
          </a:xfrm>
        </p:spPr>
        <p:txBody>
          <a:bodyPr>
            <a:normAutofit/>
          </a:bodyPr>
          <a:lstStyle/>
          <a:p>
            <a:r>
              <a:rPr lang="en-US" dirty="0" smtClean="0"/>
              <a:t>20 Timeless Money Rules</a:t>
            </a:r>
            <a:br>
              <a:rPr lang="en-US" dirty="0" smtClean="0"/>
            </a:br>
            <a:r>
              <a:rPr lang="en-US" sz="3600" dirty="0" smtClean="0"/>
              <a:t>from Money Magazine</a:t>
            </a:r>
            <a:br>
              <a:rPr lang="en-US" sz="3600" dirty="0" smtClean="0"/>
            </a:br>
            <a:r>
              <a:rPr lang="en-US" sz="3600" dirty="0" smtClean="0"/>
              <a:t>Published in 2007 – but timeless</a:t>
            </a:r>
            <a:endParaRPr lang="en-US" sz="3600" dirty="0"/>
          </a:p>
        </p:txBody>
      </p:sp>
      <p:sp>
        <p:nvSpPr>
          <p:cNvPr id="3" name="Subtitle 2"/>
          <p:cNvSpPr>
            <a:spLocks noGrp="1"/>
          </p:cNvSpPr>
          <p:nvPr>
            <p:ph type="subTitle" idx="1"/>
          </p:nvPr>
        </p:nvSpPr>
        <p:spPr/>
        <p:txBody>
          <a:bodyPr/>
          <a:lstStyle/>
          <a:p>
            <a:r>
              <a:rPr lang="en-US" dirty="0" smtClean="0"/>
              <a:t>Personal Finance</a:t>
            </a:r>
            <a:endParaRPr lang="en-US" dirty="0"/>
          </a:p>
        </p:txBody>
      </p:sp>
    </p:spTree>
    <p:extLst>
      <p:ext uri="{BB962C8B-B14F-4D97-AF65-F5344CB8AC3E}">
        <p14:creationId xmlns:p14="http://schemas.microsoft.com/office/powerpoint/2010/main" val="2897164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Be a </a:t>
            </a:r>
            <a:r>
              <a:rPr lang="en-US" dirty="0" smtClean="0"/>
              <a:t>cheapskate</a:t>
            </a:r>
            <a:br>
              <a:rPr lang="en-US" dirty="0" smtClean="0"/>
            </a:br>
            <a:r>
              <a:rPr lang="en-US" sz="3100" b="1" i="1" dirty="0"/>
              <a:t>Performance comes and goes, but costs roll on forever.</a:t>
            </a:r>
            <a:br>
              <a:rPr lang="en-US" sz="3100" b="1" i="1" dirty="0"/>
            </a:br>
            <a:r>
              <a:rPr lang="en-US" sz="3100" b="1" i="1" dirty="0"/>
              <a:t>--Jack Bogle</a:t>
            </a:r>
            <a:r>
              <a:rPr lang="en-US" dirty="0"/>
              <a:t/>
            </a:r>
            <a:br>
              <a:rPr lang="en-US" dirty="0"/>
            </a:br>
            <a:endParaRPr lang="en-US" dirty="0"/>
          </a:p>
        </p:txBody>
      </p:sp>
      <p:sp>
        <p:nvSpPr>
          <p:cNvPr id="3" name="Content Placeholder 2"/>
          <p:cNvSpPr>
            <a:spLocks noGrp="1"/>
          </p:cNvSpPr>
          <p:nvPr>
            <p:ph idx="1"/>
          </p:nvPr>
        </p:nvSpPr>
        <p:spPr/>
        <p:txBody>
          <a:bodyPr/>
          <a:lstStyle/>
          <a:p>
            <a:r>
              <a:rPr lang="en-US" sz="2800" dirty="0"/>
              <a:t>If you choose a fund that eats up 1.5% a year in expenses over one that costs 1% (let alone the 0.2% that index funds may charge), your fund's return will have to beat the other's by half a point a year just for you to come out even. Past returns are no guarantee of the future, but today's low-cost funds are likely to stay low cost. Buying them is the only sure way of giving yourself a leg up.</a:t>
            </a:r>
          </a:p>
          <a:p>
            <a:endParaRPr lang="en-US" dirty="0"/>
          </a:p>
        </p:txBody>
      </p:sp>
    </p:spTree>
    <p:extLst>
      <p:ext uri="{BB962C8B-B14F-4D97-AF65-F5344CB8AC3E}">
        <p14:creationId xmlns:p14="http://schemas.microsoft.com/office/powerpoint/2010/main" val="631683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301752"/>
            <a:ext cx="10131425" cy="1472183"/>
          </a:xfrm>
        </p:spPr>
        <p:txBody>
          <a:bodyPr>
            <a:normAutofit fontScale="90000"/>
          </a:bodyPr>
          <a:lstStyle/>
          <a:p>
            <a:pPr algn="ctr"/>
            <a:r>
              <a:rPr lang="en-US" dirty="0"/>
              <a:t>Don't follow the </a:t>
            </a:r>
            <a:r>
              <a:rPr lang="en-US" dirty="0" smtClean="0"/>
              <a:t>crowd</a:t>
            </a:r>
            <a:br>
              <a:rPr lang="en-US" dirty="0" smtClean="0"/>
            </a:br>
            <a:r>
              <a:rPr lang="en-US" sz="3600" b="1" i="1" dirty="0"/>
              <a:t>Fashion is made to become </a:t>
            </a:r>
            <a:r>
              <a:rPr lang="en-US" sz="3600" b="1" i="1" dirty="0" smtClean="0"/>
              <a:t>unfashionable. </a:t>
            </a:r>
            <a:br>
              <a:rPr lang="en-US" sz="3600" b="1" i="1" dirty="0" smtClean="0"/>
            </a:br>
            <a:r>
              <a:rPr lang="en-US" sz="3600" b="1" i="1" dirty="0" smtClean="0"/>
              <a:t>– Coco Chanel</a:t>
            </a:r>
            <a:endParaRPr lang="en-US" sz="3600" dirty="0"/>
          </a:p>
        </p:txBody>
      </p:sp>
      <p:sp>
        <p:nvSpPr>
          <p:cNvPr id="3" name="Content Placeholder 2"/>
          <p:cNvSpPr>
            <a:spLocks noGrp="1"/>
          </p:cNvSpPr>
          <p:nvPr>
            <p:ph idx="1"/>
          </p:nvPr>
        </p:nvSpPr>
        <p:spPr>
          <a:xfrm>
            <a:off x="838200" y="1837944"/>
            <a:ext cx="10515600" cy="4526279"/>
          </a:xfrm>
        </p:spPr>
        <p:txBody>
          <a:bodyPr>
            <a:noAutofit/>
          </a:bodyPr>
          <a:lstStyle/>
          <a:p>
            <a:r>
              <a:rPr lang="en-US" sz="2800" dirty="0"/>
              <a:t>Or, as the legendary financier Sir James Goldsmith has said, "If you see a bandwagon, it's too late."</a:t>
            </a:r>
          </a:p>
          <a:p>
            <a:r>
              <a:rPr lang="en-US" sz="2800" dirty="0"/>
              <a:t>In the late 1990s, there was no more fashionable bandwagon for investors than Firsthand Technology Value fund. It returned 23.7% in 1998, but investors really piled into it after it rocketed an incredible 190.4% in 1999. But by then, the bust of 2000 was about to unfold, and Firsthand was soon to become as passé as plaid trousers. The result was a chilling example of the perils of following the herd: While the fund posted a respectable 16% annualized gain over the four years through 2001, the average shareholder in the fund actually lost more than 31.6% a year.</a:t>
            </a:r>
          </a:p>
        </p:txBody>
      </p:sp>
    </p:spTree>
    <p:extLst>
      <p:ext uri="{BB962C8B-B14F-4D97-AF65-F5344CB8AC3E}">
        <p14:creationId xmlns:p14="http://schemas.microsoft.com/office/powerpoint/2010/main" val="2194637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265177"/>
            <a:ext cx="10131425" cy="1682496"/>
          </a:xfrm>
        </p:spPr>
        <p:txBody>
          <a:bodyPr>
            <a:normAutofit fontScale="90000"/>
          </a:bodyPr>
          <a:lstStyle/>
          <a:p>
            <a:pPr algn="ctr"/>
            <a:r>
              <a:rPr lang="en-US" dirty="0"/>
              <a:t>Buy </a:t>
            </a:r>
            <a:r>
              <a:rPr lang="en-US" dirty="0" smtClean="0"/>
              <a:t>low</a:t>
            </a:r>
            <a:br>
              <a:rPr lang="en-US" dirty="0" smtClean="0"/>
            </a:br>
            <a:r>
              <a:rPr lang="en-US" sz="3100" b="1" i="1" dirty="0"/>
              <a:t>If a business is worth a dollar and I can buy it for 40 cents, something good may happen to me.</a:t>
            </a:r>
            <a:br>
              <a:rPr lang="en-US" sz="3100" b="1" i="1" dirty="0"/>
            </a:br>
            <a:r>
              <a:rPr lang="en-US" sz="3100" b="1" i="1" dirty="0"/>
              <a:t>--Warren Buffett</a:t>
            </a:r>
            <a:endParaRPr lang="en-US" sz="3100" dirty="0"/>
          </a:p>
        </p:txBody>
      </p:sp>
      <p:sp>
        <p:nvSpPr>
          <p:cNvPr id="3" name="Content Placeholder 2"/>
          <p:cNvSpPr>
            <a:spLocks noGrp="1"/>
          </p:cNvSpPr>
          <p:nvPr>
            <p:ph idx="1"/>
          </p:nvPr>
        </p:nvSpPr>
        <p:spPr/>
        <p:txBody>
          <a:bodyPr>
            <a:noAutofit/>
          </a:bodyPr>
          <a:lstStyle/>
          <a:p>
            <a:r>
              <a:rPr lang="en-US" sz="2800" dirty="0"/>
              <a:t>The best Dow stocks </a:t>
            </a:r>
            <a:r>
              <a:rPr lang="en-US" sz="2800" dirty="0" smtClean="0"/>
              <a:t>from 1997 – 2007 didn't </a:t>
            </a:r>
            <a:r>
              <a:rPr lang="en-US" sz="2800" dirty="0"/>
              <a:t>include Microsoft or Intel. But Caterpillar (Cat) makes the cut with a 212% return. In 1997, in the midst of tech madness, the market was so bored by the company's industrial-machinery business that investors paid just $11.50 for each dollar of earnings. If the stock's current value of 16.1 times earnings is right, that's nearly a 30% discount. Smart investors didn't need to foresee the coming construction boom. They only needed to call a bargain a bargain and trust the market to eventually wise up.</a:t>
            </a:r>
          </a:p>
        </p:txBody>
      </p:sp>
    </p:spTree>
    <p:extLst>
      <p:ext uri="{BB962C8B-B14F-4D97-AF65-F5344CB8AC3E}">
        <p14:creationId xmlns:p14="http://schemas.microsoft.com/office/powerpoint/2010/main" val="2195206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374905"/>
            <a:ext cx="10131425" cy="1527048"/>
          </a:xfrm>
        </p:spPr>
        <p:txBody>
          <a:bodyPr>
            <a:normAutofit fontScale="90000"/>
          </a:bodyPr>
          <a:lstStyle/>
          <a:p>
            <a:pPr algn="ctr"/>
            <a:r>
              <a:rPr lang="en-US" dirty="0"/>
              <a:t>Invest </a:t>
            </a:r>
            <a:r>
              <a:rPr lang="en-US" dirty="0" smtClean="0"/>
              <a:t>abroad</a:t>
            </a:r>
            <a:br>
              <a:rPr lang="en-US" dirty="0" smtClean="0"/>
            </a:br>
            <a:r>
              <a:rPr lang="en-US" sz="3600" b="1" i="1" dirty="0"/>
              <a:t>The World is a book, and those who do not travel read only a page</a:t>
            </a:r>
            <a:r>
              <a:rPr lang="en-US" sz="3600" b="1" i="1" dirty="0" smtClean="0"/>
              <a:t>. – St. Augustine</a:t>
            </a:r>
            <a:endParaRPr lang="en-US" sz="3600" dirty="0"/>
          </a:p>
        </p:txBody>
      </p:sp>
      <p:sp>
        <p:nvSpPr>
          <p:cNvPr id="3" name="Content Placeholder 2"/>
          <p:cNvSpPr>
            <a:spLocks noGrp="1"/>
          </p:cNvSpPr>
          <p:nvPr>
            <p:ph idx="1"/>
          </p:nvPr>
        </p:nvSpPr>
        <p:spPr/>
        <p:txBody>
          <a:bodyPr>
            <a:noAutofit/>
          </a:bodyPr>
          <a:lstStyle/>
          <a:p>
            <a:r>
              <a:rPr lang="en-US" sz="2800" dirty="0" smtClean="0"/>
              <a:t>Over the 10 years through 2006, </a:t>
            </a:r>
            <a:r>
              <a:rPr lang="en-US" sz="2800" dirty="0"/>
              <a:t>a portfolio </a:t>
            </a:r>
            <a:r>
              <a:rPr lang="en-US" sz="2800" dirty="0" smtClean="0"/>
              <a:t>split 80%/20% between U.S. and international large-cap stocks would have returned an average 8.4% a year, roughly the same as a portfolio invested 100% in U.S. stocks. But because U.S. and foreign markets partially offset one another’s ups and downs, the global portfolio was 4% less risky than the all-American (see rule number 4). Most Americans have less money in foreign funds than the 15% to 25% that experts recommend. But you don’t have to be like most Americans </a:t>
            </a:r>
            <a:endParaRPr lang="en-US" sz="2800" dirty="0"/>
          </a:p>
        </p:txBody>
      </p:sp>
    </p:spTree>
    <p:extLst>
      <p:ext uri="{BB962C8B-B14F-4D97-AF65-F5344CB8AC3E}">
        <p14:creationId xmlns:p14="http://schemas.microsoft.com/office/powerpoint/2010/main" val="1278134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411481"/>
            <a:ext cx="9905998" cy="1143000"/>
          </a:xfrm>
        </p:spPr>
        <p:txBody>
          <a:bodyPr>
            <a:normAutofit fontScale="90000"/>
          </a:bodyPr>
          <a:lstStyle/>
          <a:p>
            <a:pPr algn="ctr"/>
            <a:r>
              <a:rPr lang="en-US" dirty="0"/>
              <a:t>Keep </a:t>
            </a:r>
            <a:r>
              <a:rPr lang="en-US" dirty="0" smtClean="0"/>
              <a:t>perspective</a:t>
            </a:r>
            <a:br>
              <a:rPr lang="en-US" dirty="0" smtClean="0"/>
            </a:br>
            <a:r>
              <a:rPr lang="en-US" sz="3100" b="1" i="1" dirty="0"/>
              <a:t>There is nothing new in the world except the history you do not know</a:t>
            </a:r>
            <a:r>
              <a:rPr lang="en-US" sz="3100" b="1" i="1" dirty="0" smtClean="0"/>
              <a:t>.--</a:t>
            </a:r>
            <a:r>
              <a:rPr lang="en-US" sz="3100" b="1" i="1" dirty="0"/>
              <a:t>Harry Truman</a:t>
            </a:r>
            <a:endParaRPr lang="en-US" sz="3100" dirty="0"/>
          </a:p>
        </p:txBody>
      </p:sp>
      <p:sp>
        <p:nvSpPr>
          <p:cNvPr id="3" name="Content Placeholder 2"/>
          <p:cNvSpPr>
            <a:spLocks noGrp="1"/>
          </p:cNvSpPr>
          <p:nvPr>
            <p:ph idx="1"/>
          </p:nvPr>
        </p:nvSpPr>
        <p:spPr>
          <a:xfrm>
            <a:off x="838200" y="1825625"/>
            <a:ext cx="10610088" cy="4351338"/>
          </a:xfrm>
        </p:spPr>
        <p:txBody>
          <a:bodyPr>
            <a:normAutofit/>
          </a:bodyPr>
          <a:lstStyle/>
          <a:p>
            <a:r>
              <a:rPr lang="en-US" sz="2400" dirty="0"/>
              <a:t>When the Dow sheds 300 points in a day, it's natural to feel doomed. And when the market surges, it's easy to be convinced that stocks have entered "a new paradigm," to echo a bubble-era phrase. Don't delude yourself. As Sir John Templeton notes, "The four most expensive words in the English language are, `This time it's different.' </a:t>
            </a:r>
            <a:r>
              <a:rPr lang="en-US" sz="2400" dirty="0" smtClean="0"/>
              <a:t>“</a:t>
            </a:r>
          </a:p>
          <a:p>
            <a:r>
              <a:rPr lang="en-US" sz="2400" dirty="0"/>
              <a:t>To keep your perspective, remember:</a:t>
            </a:r>
          </a:p>
          <a:p>
            <a:pPr lvl="1"/>
            <a:r>
              <a:rPr lang="en-US" sz="2400" dirty="0"/>
              <a:t>In every bull market since 1970, stocks have dropped by 10% or more at least once. Average time to get back to even: 107 days. </a:t>
            </a:r>
          </a:p>
          <a:p>
            <a:pPr lvl="1"/>
            <a:r>
              <a:rPr lang="en-US" sz="2400" dirty="0"/>
              <a:t>Over time, markets tend to stick close to their long-term trends, called "regression to the mean." Manias and panics never last.</a:t>
            </a:r>
          </a:p>
          <a:p>
            <a:endParaRPr lang="en-US" dirty="0"/>
          </a:p>
        </p:txBody>
      </p:sp>
    </p:spTree>
    <p:extLst>
      <p:ext uri="{BB962C8B-B14F-4D97-AF65-F5344CB8AC3E}">
        <p14:creationId xmlns:p14="http://schemas.microsoft.com/office/powerpoint/2010/main" val="849300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Just do </a:t>
            </a:r>
            <a:r>
              <a:rPr lang="en-US" dirty="0" smtClean="0"/>
              <a:t>it</a:t>
            </a:r>
            <a:br>
              <a:rPr lang="en-US" dirty="0" smtClean="0"/>
            </a:br>
            <a:r>
              <a:rPr lang="en-US" sz="3100" b="1" i="1" dirty="0" err="1"/>
              <a:t>It</a:t>
            </a:r>
            <a:r>
              <a:rPr lang="en-US" sz="3100" b="1" i="1" dirty="0"/>
              <a:t> takes as much energy to wish as it does to plan. </a:t>
            </a:r>
            <a:br>
              <a:rPr lang="en-US" sz="3100" b="1" i="1" dirty="0"/>
            </a:br>
            <a:r>
              <a:rPr lang="en-US" sz="3100" b="1" i="1" dirty="0"/>
              <a:t>--Eleanor Roosevelt</a:t>
            </a:r>
            <a:r>
              <a:rPr lang="en-US" dirty="0"/>
              <a:t/>
            </a:r>
            <a:br>
              <a:rPr lang="en-US" dirty="0"/>
            </a:br>
            <a:endParaRPr lang="en-US" dirty="0"/>
          </a:p>
        </p:txBody>
      </p:sp>
      <p:sp>
        <p:nvSpPr>
          <p:cNvPr id="3" name="Content Placeholder 2"/>
          <p:cNvSpPr>
            <a:spLocks noGrp="1"/>
          </p:cNvSpPr>
          <p:nvPr>
            <p:ph idx="1"/>
          </p:nvPr>
        </p:nvSpPr>
        <p:spPr>
          <a:xfrm>
            <a:off x="838200" y="1690688"/>
            <a:ext cx="10515600" cy="4609528"/>
          </a:xfrm>
        </p:spPr>
        <p:txBody>
          <a:bodyPr>
            <a:noAutofit/>
          </a:bodyPr>
          <a:lstStyle/>
          <a:p>
            <a:r>
              <a:rPr lang="en-US" sz="2800" dirty="0"/>
              <a:t>Financial planning is an unnatural act. The brain is wired to make us undervalue long-term goals and exaggerate the cost of short-term sacrifice. Yet studies show that people who do even a little retirement planning had twice the savings of those who did almost none. Heed the </a:t>
            </a:r>
            <a:r>
              <a:rPr lang="en-US" sz="2800" dirty="0" smtClean="0"/>
              <a:t>words </a:t>
            </a:r>
            <a:r>
              <a:rPr lang="en-US" sz="2800" dirty="0"/>
              <a:t>attributed to Mrs. Roosevelt by doing the following</a:t>
            </a:r>
            <a:r>
              <a:rPr lang="en-US" sz="2800" dirty="0" smtClean="0"/>
              <a:t>:</a:t>
            </a:r>
          </a:p>
          <a:p>
            <a:pPr lvl="1"/>
            <a:r>
              <a:rPr lang="en-US" sz="2400" dirty="0"/>
              <a:t>Set concrete, attainable goals. "I'll pay an extra $100 a month on my credit card" is more likely to succeed than "I'm going to get my act together." </a:t>
            </a:r>
          </a:p>
          <a:p>
            <a:pPr lvl="1"/>
            <a:r>
              <a:rPr lang="en-US" sz="2400" dirty="0"/>
              <a:t>Then commit. Tell someone your plan and agree to a penalty--you'll do your spouse's chores for a month if you haven't saved $10,000 extra by June.</a:t>
            </a:r>
          </a:p>
        </p:txBody>
      </p:sp>
    </p:spTree>
    <p:extLst>
      <p:ext uri="{BB962C8B-B14F-4D97-AF65-F5344CB8AC3E}">
        <p14:creationId xmlns:p14="http://schemas.microsoft.com/office/powerpoint/2010/main" val="1955953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1191994"/>
          </a:xfrm>
        </p:spPr>
        <p:txBody>
          <a:bodyPr>
            <a:normAutofit fontScale="90000"/>
          </a:bodyPr>
          <a:lstStyle/>
          <a:p>
            <a:pPr algn="ctr"/>
            <a:r>
              <a:rPr lang="en-US" dirty="0"/>
              <a:t>Borrow </a:t>
            </a:r>
            <a:r>
              <a:rPr lang="en-US" dirty="0" smtClean="0"/>
              <a:t>responsibly</a:t>
            </a:r>
            <a:br>
              <a:rPr lang="en-US" dirty="0" smtClean="0"/>
            </a:br>
            <a:r>
              <a:rPr lang="en-US" sz="2700" b="1" i="1" dirty="0"/>
              <a:t>As life closes in on someone who has borrowed far too much money on the strength of far too little income, there are no fire escapes. </a:t>
            </a:r>
            <a:br>
              <a:rPr lang="en-US" sz="2700" b="1" i="1" dirty="0"/>
            </a:br>
            <a:r>
              <a:rPr lang="en-US" sz="2700" b="1" i="1" dirty="0"/>
              <a:t>--John Kenneth Galbraith</a:t>
            </a:r>
            <a:r>
              <a:rPr lang="en-US" dirty="0"/>
              <a:t/>
            </a:r>
            <a:br>
              <a:rPr lang="en-US" dirty="0"/>
            </a:br>
            <a:endParaRPr lang="en-US" dirty="0"/>
          </a:p>
        </p:txBody>
      </p:sp>
      <p:sp>
        <p:nvSpPr>
          <p:cNvPr id="3" name="Content Placeholder 2"/>
          <p:cNvSpPr>
            <a:spLocks noGrp="1"/>
          </p:cNvSpPr>
          <p:nvPr>
            <p:ph idx="1"/>
          </p:nvPr>
        </p:nvSpPr>
        <p:spPr>
          <a:xfrm>
            <a:off x="838200" y="1690688"/>
            <a:ext cx="10515600" cy="4609528"/>
          </a:xfrm>
        </p:spPr>
        <p:txBody>
          <a:bodyPr>
            <a:normAutofit/>
          </a:bodyPr>
          <a:lstStyle/>
          <a:p>
            <a:r>
              <a:rPr lang="en-US" sz="2800" dirty="0"/>
              <a:t>Face this truth: If you let them, lenders are only too willing to advance you more than is good for your family. Mortgage banks and credit-card issuers don't care if your monthly payment makes it impossible for you to sock away money in your 401(k) or fund your kid's 529 plan. You need to set your own rules, including</a:t>
            </a:r>
            <a:r>
              <a:rPr lang="en-US" sz="2800" dirty="0" smtClean="0"/>
              <a:t>:</a:t>
            </a:r>
          </a:p>
          <a:p>
            <a:pPr lvl="1"/>
            <a:r>
              <a:rPr lang="en-US" sz="2400" dirty="0"/>
              <a:t>No credit-card debt. Period. It's never okay to pay 15% to borrow for consumption. </a:t>
            </a:r>
          </a:p>
          <a:p>
            <a:pPr lvl="1"/>
            <a:r>
              <a:rPr lang="en-US" sz="2400" dirty="0"/>
              <a:t>Borrow only to buy assets that appreciate. A home, yes. Education, sure. A vacation, a fancy dinner or even a 50-inch flat-screen TV? No way. </a:t>
            </a:r>
          </a:p>
          <a:p>
            <a:endParaRPr lang="en-US" dirty="0"/>
          </a:p>
        </p:txBody>
      </p:sp>
    </p:spTree>
    <p:extLst>
      <p:ext uri="{BB962C8B-B14F-4D97-AF65-F5344CB8AC3E}">
        <p14:creationId xmlns:p14="http://schemas.microsoft.com/office/powerpoint/2010/main" val="279508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228601"/>
            <a:ext cx="10131425" cy="1597024"/>
          </a:xfrm>
        </p:spPr>
        <p:txBody>
          <a:bodyPr>
            <a:normAutofit fontScale="90000"/>
          </a:bodyPr>
          <a:lstStyle/>
          <a:p>
            <a:pPr algn="ctr"/>
            <a:r>
              <a:rPr lang="en-US" dirty="0"/>
              <a:t>Talk to your </a:t>
            </a:r>
            <a:r>
              <a:rPr lang="en-US" dirty="0" smtClean="0"/>
              <a:t>spouse</a:t>
            </a:r>
            <a:br>
              <a:rPr lang="en-US" dirty="0" smtClean="0"/>
            </a:br>
            <a:r>
              <a:rPr lang="en-US" sz="3600" b="1" i="1" dirty="0"/>
              <a:t>In every house of marriage there's room for an interpreter</a:t>
            </a:r>
            <a:r>
              <a:rPr lang="en-US" sz="3600" b="1" i="1" dirty="0" smtClean="0"/>
              <a:t>. – Stanley </a:t>
            </a:r>
            <a:r>
              <a:rPr lang="en-US" sz="3600" b="1" i="1" dirty="0" err="1" smtClean="0"/>
              <a:t>Kunitz</a:t>
            </a:r>
            <a:endParaRPr lang="en-US" sz="3600" dirty="0"/>
          </a:p>
        </p:txBody>
      </p:sp>
      <p:sp>
        <p:nvSpPr>
          <p:cNvPr id="3" name="Content Placeholder 2"/>
          <p:cNvSpPr>
            <a:spLocks noGrp="1"/>
          </p:cNvSpPr>
          <p:nvPr>
            <p:ph idx="1"/>
          </p:nvPr>
        </p:nvSpPr>
        <p:spPr>
          <a:xfrm>
            <a:off x="838200" y="1825624"/>
            <a:ext cx="10515600" cy="4620895"/>
          </a:xfrm>
        </p:spPr>
        <p:txBody>
          <a:bodyPr>
            <a:normAutofit fontScale="92500" lnSpcReduction="10000"/>
          </a:bodyPr>
          <a:lstStyle/>
          <a:p>
            <a:r>
              <a:rPr lang="en-US" sz="2800" dirty="0"/>
              <a:t>Your most important financial partner isn't your broker. It's your spouse--you know, the one who probably owns half of all you do and whose fate is inextricably linked with yours. But research shows that spouses often don't agree on even such basic info as their income and savings. Wake-up call: To make smart decisions, you need to talk, and if you're like most couples, to do a better job at it.</a:t>
            </a:r>
          </a:p>
          <a:p>
            <a:pPr lvl="1"/>
            <a:r>
              <a:rPr lang="en-US" sz="2600" b="1" dirty="0"/>
              <a:t>Men:</a:t>
            </a:r>
            <a:r>
              <a:rPr lang="en-US" sz="2600" dirty="0"/>
              <a:t> Don't assume she doesn't care about this stuff. She does. But you need to lay off the jargon and speak English. </a:t>
            </a:r>
          </a:p>
          <a:p>
            <a:pPr lvl="1"/>
            <a:r>
              <a:rPr lang="en-US" sz="2600" b="1" dirty="0"/>
              <a:t>Women:</a:t>
            </a:r>
            <a:r>
              <a:rPr lang="en-US" sz="2600" dirty="0"/>
              <a:t> Don't just leave it all to him. At a minimum, know where the key papers are and how your money is invested. </a:t>
            </a:r>
          </a:p>
          <a:p>
            <a:pPr lvl="1"/>
            <a:r>
              <a:rPr lang="en-US" sz="2600" b="1" dirty="0"/>
              <a:t>Both:</a:t>
            </a:r>
            <a:r>
              <a:rPr lang="en-US" sz="2600" dirty="0"/>
              <a:t> Focus on goals, not on being right. It's not a contest.</a:t>
            </a:r>
          </a:p>
          <a:p>
            <a:endParaRPr lang="en-US" dirty="0"/>
          </a:p>
        </p:txBody>
      </p:sp>
    </p:spTree>
    <p:extLst>
      <p:ext uri="{BB962C8B-B14F-4D97-AF65-F5344CB8AC3E}">
        <p14:creationId xmlns:p14="http://schemas.microsoft.com/office/powerpoint/2010/main" val="3258813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Exit </a:t>
            </a:r>
            <a:r>
              <a:rPr lang="en-US" dirty="0" smtClean="0"/>
              <a:t>gracefully</a:t>
            </a:r>
            <a:br>
              <a:rPr lang="en-US" dirty="0" smtClean="0"/>
            </a:br>
            <a:r>
              <a:rPr lang="en-US" sz="2700" b="1" i="1" dirty="0"/>
              <a:t>Only put off until tomorrow what you are willing to die having left undone. </a:t>
            </a:r>
            <a:br>
              <a:rPr lang="en-US" sz="2700" b="1" i="1" dirty="0"/>
            </a:br>
            <a:r>
              <a:rPr lang="en-US" sz="2700" b="1" i="1" dirty="0"/>
              <a:t>--Pablo Picasso</a:t>
            </a:r>
            <a:endParaRPr lang="en-US" sz="2700" dirty="0"/>
          </a:p>
        </p:txBody>
      </p:sp>
      <p:sp>
        <p:nvSpPr>
          <p:cNvPr id="3" name="Content Placeholder 2"/>
          <p:cNvSpPr>
            <a:spLocks noGrp="1"/>
          </p:cNvSpPr>
          <p:nvPr>
            <p:ph idx="1"/>
          </p:nvPr>
        </p:nvSpPr>
        <p:spPr/>
        <p:txBody>
          <a:bodyPr>
            <a:normAutofit/>
          </a:bodyPr>
          <a:lstStyle/>
          <a:p>
            <a:r>
              <a:rPr lang="en-US" sz="2800" dirty="0"/>
              <a:t>Despite the words he reportedly uttered, Picasso was willing to die without planning his estate. It took years for his heirs to reach a settlement with French authorities. Although you may not have masterpieces to bequeath, you have no excuse not to take elementary steps to make life easier on those you'd leave behind. Covering the basics shouldn't cost more than $1,500</a:t>
            </a:r>
            <a:r>
              <a:rPr lang="en-US" sz="2800" dirty="0" smtClean="0"/>
              <a:t>.</a:t>
            </a:r>
          </a:p>
        </p:txBody>
      </p:sp>
    </p:spTree>
    <p:extLst>
      <p:ext uri="{BB962C8B-B14F-4D97-AF65-F5344CB8AC3E}">
        <p14:creationId xmlns:p14="http://schemas.microsoft.com/office/powerpoint/2010/main" val="1879598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365760"/>
            <a:ext cx="11301983" cy="1527049"/>
          </a:xfrm>
        </p:spPr>
        <p:txBody>
          <a:bodyPr>
            <a:normAutofit fontScale="90000"/>
          </a:bodyPr>
          <a:lstStyle/>
          <a:p>
            <a:pPr algn="ctr"/>
            <a:r>
              <a:rPr lang="en-US" dirty="0"/>
              <a:t>Pay only your </a:t>
            </a:r>
            <a:r>
              <a:rPr lang="en-US" dirty="0" smtClean="0"/>
              <a:t>share</a:t>
            </a:r>
            <a:br>
              <a:rPr lang="en-US" dirty="0" smtClean="0"/>
            </a:br>
            <a:r>
              <a:rPr lang="en-US" sz="2700" b="1" i="1" dirty="0"/>
              <a:t>The avoidance of taxes is the only intellectual pursuit that carries any reward.</a:t>
            </a:r>
            <a:br>
              <a:rPr lang="en-US" sz="2700" b="1" i="1" dirty="0"/>
            </a:br>
            <a:r>
              <a:rPr lang="en-US" sz="2700" b="1" i="1" dirty="0"/>
              <a:t>--John Maynard Keynes</a:t>
            </a:r>
            <a:endParaRPr lang="en-US" sz="2700" dirty="0"/>
          </a:p>
        </p:txBody>
      </p:sp>
      <p:sp>
        <p:nvSpPr>
          <p:cNvPr id="3" name="Content Placeholder 2"/>
          <p:cNvSpPr>
            <a:spLocks noGrp="1"/>
          </p:cNvSpPr>
          <p:nvPr>
            <p:ph idx="1"/>
          </p:nvPr>
        </p:nvSpPr>
        <p:spPr/>
        <p:txBody>
          <a:bodyPr>
            <a:normAutofit fontScale="92500" lnSpcReduction="10000"/>
          </a:bodyPr>
          <a:lstStyle/>
          <a:p>
            <a:r>
              <a:rPr lang="en-US" sz="2800" dirty="0"/>
              <a:t>It's all well and good to put time into choosing the right investments. But being conscious of taxes puts money in your pocket too (at least it keeps it from being taken from your pocket, which amounts to the same thing), and the payoff is swift, certain and there for the taking. So take full advantage of tax-deferred benefits at work, like 401(k)s and flexible spending accounts. Stick with tax-efficient investments like index funds. And claim every deduction you're entitled to. According to the Government Accountability Office, taxpayers who could itemize but chose not to ended up overpaying by $450. Don't be one of them.</a:t>
            </a:r>
          </a:p>
          <a:p>
            <a:endParaRPr lang="en-US" dirty="0"/>
          </a:p>
        </p:txBody>
      </p:sp>
    </p:spTree>
    <p:extLst>
      <p:ext uri="{BB962C8B-B14F-4D97-AF65-F5344CB8AC3E}">
        <p14:creationId xmlns:p14="http://schemas.microsoft.com/office/powerpoint/2010/main" val="165472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Be Humble</a:t>
            </a:r>
            <a:br>
              <a:rPr lang="en-US" dirty="0" smtClean="0"/>
            </a:br>
            <a:r>
              <a:rPr lang="en-US" sz="2700" b="1" i="1" dirty="0"/>
              <a:t>When you do not know a thing, to allow that you do not know it--this is knowledge.</a:t>
            </a:r>
            <a:br>
              <a:rPr lang="en-US" sz="2700" b="1" i="1" dirty="0"/>
            </a:br>
            <a:r>
              <a:rPr lang="en-US" sz="2700" b="1" i="1" dirty="0"/>
              <a:t>--Confucius</a:t>
            </a:r>
            <a:r>
              <a:rPr lang="en-US" dirty="0"/>
              <a:t/>
            </a:r>
            <a:br>
              <a:rPr lang="en-US" dirty="0"/>
            </a:br>
            <a:endParaRPr lang="en-US" dirty="0"/>
          </a:p>
        </p:txBody>
      </p:sp>
      <p:sp>
        <p:nvSpPr>
          <p:cNvPr id="3" name="Content Placeholder 2"/>
          <p:cNvSpPr>
            <a:spLocks noGrp="1"/>
          </p:cNvSpPr>
          <p:nvPr>
            <p:ph idx="1"/>
          </p:nvPr>
        </p:nvSpPr>
        <p:spPr>
          <a:xfrm>
            <a:off x="838200" y="1690688"/>
            <a:ext cx="10515600" cy="4486275"/>
          </a:xfrm>
        </p:spPr>
        <p:txBody>
          <a:bodyPr>
            <a:normAutofit/>
          </a:bodyPr>
          <a:lstStyle/>
          <a:p>
            <a:r>
              <a:rPr lang="en-US" sz="2800" dirty="0" smtClean="0"/>
              <a:t>Investing </a:t>
            </a:r>
            <a:r>
              <a:rPr lang="en-US" sz="2800" dirty="0"/>
              <a:t>is a big bet on an unknowable future</a:t>
            </a:r>
            <a:r>
              <a:rPr lang="en-US" sz="2800" dirty="0" smtClean="0"/>
              <a:t>. </a:t>
            </a:r>
            <a:r>
              <a:rPr lang="en-US" sz="2800" dirty="0"/>
              <a:t>The mark of wisdom is accepting just how unknowable it is. Granted, that's not easy. Our brains are built to think the future will be like the near past. And we're too ready to act on the predictions of pundits, who are no more clued in than we are about what lies ahead</a:t>
            </a:r>
            <a:r>
              <a:rPr lang="en-US" sz="2800" dirty="0" smtClean="0"/>
              <a:t>.</a:t>
            </a:r>
          </a:p>
          <a:p>
            <a:r>
              <a:rPr lang="en-US" sz="2800" dirty="0"/>
              <a:t>Being humble in the face of uncertainty keeps you from costly mistakes. You won't jump on yesterday's bandwagon. And before you invest, you'll be more likely to ask a key question: "What if I'm wrong?"</a:t>
            </a:r>
          </a:p>
        </p:txBody>
      </p:sp>
    </p:spTree>
    <p:extLst>
      <p:ext uri="{BB962C8B-B14F-4D97-AF65-F5344CB8AC3E}">
        <p14:creationId xmlns:p14="http://schemas.microsoft.com/office/powerpoint/2010/main" val="2459770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Give </a:t>
            </a:r>
            <a:r>
              <a:rPr lang="en-US" dirty="0" smtClean="0"/>
              <a:t>wisely</a:t>
            </a:r>
            <a:br>
              <a:rPr lang="en-US" dirty="0" smtClean="0"/>
            </a:br>
            <a:r>
              <a:rPr lang="en-US" sz="3600" b="1" i="1" dirty="0"/>
              <a:t>The time is always right to do the right thing.</a:t>
            </a:r>
            <a:br>
              <a:rPr lang="en-US" sz="3600" b="1" i="1" dirty="0"/>
            </a:br>
            <a:r>
              <a:rPr lang="en-US" sz="3600" b="1" i="1" dirty="0"/>
              <a:t>--Martin Luther King Jr.</a:t>
            </a:r>
            <a:r>
              <a:rPr lang="en-US" sz="3600" dirty="0"/>
              <a:t/>
            </a:r>
            <a:br>
              <a:rPr lang="en-US" sz="3600" dirty="0"/>
            </a:br>
            <a:endParaRPr lang="en-US" sz="3600" dirty="0"/>
          </a:p>
        </p:txBody>
      </p:sp>
      <p:sp>
        <p:nvSpPr>
          <p:cNvPr id="3" name="Content Placeholder 2"/>
          <p:cNvSpPr>
            <a:spLocks noGrp="1"/>
          </p:cNvSpPr>
          <p:nvPr>
            <p:ph idx="1"/>
          </p:nvPr>
        </p:nvSpPr>
        <p:spPr>
          <a:xfrm>
            <a:off x="685801" y="1993392"/>
            <a:ext cx="10131425" cy="4187951"/>
          </a:xfrm>
        </p:spPr>
        <p:txBody>
          <a:bodyPr>
            <a:normAutofit fontScale="85000" lnSpcReduction="10000"/>
          </a:bodyPr>
          <a:lstStyle/>
          <a:p>
            <a:r>
              <a:rPr lang="en-US" sz="2800" dirty="0"/>
              <a:t>Granted, Dr. King did not have money on his mind when he spoke these words. But they also ring true in your financial life, since giving back is always the right thing. Still, there are more right and less right ways to do it.</a:t>
            </a:r>
          </a:p>
          <a:p>
            <a:pPr lvl="1"/>
            <a:r>
              <a:rPr lang="en-US" sz="2800" dirty="0"/>
              <a:t>Look beyond the headlines. It's fine to give money to disasters like the tsunami, but don't forget about smaller charities that go wanting. </a:t>
            </a:r>
          </a:p>
          <a:p>
            <a:pPr lvl="1"/>
            <a:r>
              <a:rPr lang="en-US" sz="2800" dirty="0"/>
              <a:t>Don't give over the phone. Telemarketers often take a cut of 50% or more. </a:t>
            </a:r>
          </a:p>
          <a:p>
            <a:pPr lvl="1"/>
            <a:r>
              <a:rPr lang="en-US" sz="2800" dirty="0"/>
              <a:t>Focus. Identify a cause that really speaks to you. Then devote most of your energy and charitable dollars to the organizations that best support it. </a:t>
            </a:r>
          </a:p>
          <a:p>
            <a:endParaRPr lang="en-US" dirty="0"/>
          </a:p>
        </p:txBody>
      </p:sp>
    </p:spTree>
    <p:extLst>
      <p:ext uri="{BB962C8B-B14F-4D97-AF65-F5344CB8AC3E}">
        <p14:creationId xmlns:p14="http://schemas.microsoft.com/office/powerpoint/2010/main" val="1410534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632" y="609600"/>
            <a:ext cx="10707623" cy="1456267"/>
          </a:xfrm>
        </p:spPr>
        <p:txBody>
          <a:bodyPr>
            <a:normAutofit fontScale="90000"/>
          </a:bodyPr>
          <a:lstStyle/>
          <a:p>
            <a:pPr algn="ctr"/>
            <a:r>
              <a:rPr lang="en-US" dirty="0"/>
              <a:t>Keep money in its </a:t>
            </a:r>
            <a:r>
              <a:rPr lang="en-US" dirty="0" smtClean="0"/>
              <a:t>place</a:t>
            </a:r>
            <a:br>
              <a:rPr lang="en-US" dirty="0" smtClean="0"/>
            </a:br>
            <a:r>
              <a:rPr lang="en-US" sz="3100" b="1" i="1" dirty="0"/>
              <a:t>A wise man should have money in his head, but not in his heart. </a:t>
            </a:r>
            <a:br>
              <a:rPr lang="en-US" sz="3100" b="1" i="1" dirty="0"/>
            </a:br>
            <a:r>
              <a:rPr lang="en-US" sz="3100" b="1" i="1" dirty="0"/>
              <a:t>--Jonathan Swift</a:t>
            </a:r>
            <a:endParaRPr lang="en-US" sz="3100" dirty="0"/>
          </a:p>
        </p:txBody>
      </p:sp>
      <p:sp>
        <p:nvSpPr>
          <p:cNvPr id="3" name="Content Placeholder 2"/>
          <p:cNvSpPr>
            <a:spLocks noGrp="1"/>
          </p:cNvSpPr>
          <p:nvPr>
            <p:ph idx="1"/>
          </p:nvPr>
        </p:nvSpPr>
        <p:spPr/>
        <p:txBody>
          <a:bodyPr>
            <a:normAutofit/>
          </a:bodyPr>
          <a:lstStyle/>
          <a:p>
            <a:r>
              <a:rPr lang="en-US" sz="2800" dirty="0"/>
              <a:t>People who say they value money highly report that they are less happy in life than those who care more about love and friends. Enough said.</a:t>
            </a:r>
          </a:p>
        </p:txBody>
      </p:sp>
    </p:spTree>
    <p:extLst>
      <p:ext uri="{BB962C8B-B14F-4D97-AF65-F5344CB8AC3E}">
        <p14:creationId xmlns:p14="http://schemas.microsoft.com/office/powerpoint/2010/main" val="968179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dirty="0" smtClean="0"/>
              <a:t>Take Calculate Risks</a:t>
            </a:r>
            <a:br>
              <a:rPr lang="en-US" dirty="0" smtClean="0"/>
            </a:br>
            <a:r>
              <a:rPr lang="en-US" sz="3100" b="1" i="1" dirty="0"/>
              <a:t>He that is overcautious will accomplish little.</a:t>
            </a:r>
            <a:br>
              <a:rPr lang="en-US" sz="3100" b="1" i="1" dirty="0"/>
            </a:br>
            <a:r>
              <a:rPr lang="en-US" sz="3100" b="1" i="1" dirty="0"/>
              <a:t>--Friedrich von Schiller</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sz="2800" dirty="0"/>
              <a:t>Among many, many other things, this law suggests:</a:t>
            </a:r>
          </a:p>
          <a:p>
            <a:pPr lvl="0"/>
            <a:r>
              <a:rPr lang="en-US" sz="2800" dirty="0"/>
              <a:t>To earn returns high enough to build true wealth, you have to put some of your money in risky assets like stocks--the only investment to handily beat inflation over time. </a:t>
            </a:r>
          </a:p>
          <a:p>
            <a:pPr lvl="0"/>
            <a:r>
              <a:rPr lang="en-US" sz="2800" dirty="0"/>
              <a:t>If a financial salesperson tries to tell you his product offers a high return with no risk, get that claim in writing. Then send it and his business card to the SEC. </a:t>
            </a:r>
          </a:p>
          <a:p>
            <a:endParaRPr lang="en-US" dirty="0"/>
          </a:p>
        </p:txBody>
      </p:sp>
    </p:spTree>
    <p:extLst>
      <p:ext uri="{BB962C8B-B14F-4D97-AF65-F5344CB8AC3E}">
        <p14:creationId xmlns:p14="http://schemas.microsoft.com/office/powerpoint/2010/main" val="1404607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Have an emergency </a:t>
            </a:r>
            <a:r>
              <a:rPr lang="en-US" dirty="0" smtClean="0"/>
              <a:t>fund</a:t>
            </a:r>
            <a:br>
              <a:rPr lang="en-US" dirty="0" smtClean="0"/>
            </a:br>
            <a:r>
              <a:rPr lang="en-US" sz="3100" b="1" i="1" dirty="0"/>
              <a:t>For age and want, save while you may; no morning sun lasts a whole day.</a:t>
            </a:r>
            <a:br>
              <a:rPr lang="en-US" sz="3100" b="1" i="1" dirty="0"/>
            </a:br>
            <a:r>
              <a:rPr lang="en-US" sz="3100" b="1" i="1" dirty="0"/>
              <a:t>--Benjamin Franklin</a:t>
            </a:r>
            <a:endParaRPr lang="en-US" sz="3100" dirty="0"/>
          </a:p>
        </p:txBody>
      </p:sp>
      <p:sp>
        <p:nvSpPr>
          <p:cNvPr id="3" name="Content Placeholder 2"/>
          <p:cNvSpPr>
            <a:spLocks noGrp="1"/>
          </p:cNvSpPr>
          <p:nvPr>
            <p:ph idx="1"/>
          </p:nvPr>
        </p:nvSpPr>
        <p:spPr/>
        <p:txBody>
          <a:bodyPr/>
          <a:lstStyle/>
          <a:p>
            <a:r>
              <a:rPr lang="en-US" sz="2800" dirty="0"/>
              <a:t>The first step in constructing any serious financial plan is to create an emergency cash fund--ideally, three to six months' living expenses--stashed in a low-cost </a:t>
            </a:r>
            <a:r>
              <a:rPr lang="en-US" sz="2800" dirty="0" err="1"/>
              <a:t>ultrasafe</a:t>
            </a:r>
            <a:r>
              <a:rPr lang="en-US" sz="2800" dirty="0"/>
              <a:t> bank account or money-market fund. Without this financial cushion, any unexpected expense can derail your long-term plans.</a:t>
            </a:r>
          </a:p>
          <a:p>
            <a:endParaRPr lang="en-US" dirty="0"/>
          </a:p>
        </p:txBody>
      </p:sp>
    </p:spTree>
    <p:extLst>
      <p:ext uri="{BB962C8B-B14F-4D97-AF65-F5344CB8AC3E}">
        <p14:creationId xmlns:p14="http://schemas.microsoft.com/office/powerpoint/2010/main" val="61056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Mix it </a:t>
            </a:r>
            <a:r>
              <a:rPr lang="en-US" dirty="0" smtClean="0"/>
              <a:t>up</a:t>
            </a:r>
            <a:br>
              <a:rPr lang="en-US" dirty="0" smtClean="0"/>
            </a:br>
            <a:r>
              <a:rPr lang="en-US" sz="2700" b="1" i="1" dirty="0"/>
              <a:t>It is the part of a wise man to keep himself today for tomorrow and not to venture all his eggs in one basket.</a:t>
            </a:r>
            <a:br>
              <a:rPr lang="en-US" sz="2700" b="1" i="1" dirty="0"/>
            </a:br>
            <a:r>
              <a:rPr lang="en-US" sz="2700" b="1" i="1" dirty="0"/>
              <a:t>--Miguel de Cervantes</a:t>
            </a:r>
            <a:r>
              <a:rPr lang="en-US" sz="2700" dirty="0"/>
              <a:t/>
            </a:r>
            <a:br>
              <a:rPr lang="en-US" sz="2700" dirty="0"/>
            </a:br>
            <a:endParaRPr lang="en-US" sz="2700" dirty="0"/>
          </a:p>
        </p:txBody>
      </p:sp>
      <p:sp>
        <p:nvSpPr>
          <p:cNvPr id="3" name="Content Placeholder 2"/>
          <p:cNvSpPr>
            <a:spLocks noGrp="1"/>
          </p:cNvSpPr>
          <p:nvPr>
            <p:ph idx="1"/>
          </p:nvPr>
        </p:nvSpPr>
        <p:spPr/>
        <p:txBody>
          <a:bodyPr>
            <a:noAutofit/>
          </a:bodyPr>
          <a:lstStyle/>
          <a:p>
            <a:r>
              <a:rPr lang="en-US" sz="2800" dirty="0" smtClean="0"/>
              <a:t>Nothing </a:t>
            </a:r>
            <a:r>
              <a:rPr lang="en-US" sz="2800" dirty="0"/>
              <a:t>can break the law of risk and reward, but a diversified portfolio can bend it</a:t>
            </a:r>
            <a:r>
              <a:rPr lang="en-US" sz="2800" dirty="0" smtClean="0"/>
              <a:t>. </a:t>
            </a:r>
            <a:r>
              <a:rPr lang="en-US" sz="2800" dirty="0"/>
              <a:t>When you spread your money properly among different asset types, a rise in some will offset a fall in others, muting your overall risk without a commensurate drop in return. It's the closest thing to a free lunch there is in investing. To make the alchemy work, you must load up on assets whose up and down cycles don't run in sync: </a:t>
            </a:r>
            <a:r>
              <a:rPr lang="en-US" sz="2800" dirty="0" smtClean="0"/>
              <a:t>stocks (both U.S. and foreign, as well as large-company and small), bonds (of varying maturities), cash, real estate and commodities.</a:t>
            </a:r>
            <a:endParaRPr lang="en-US" sz="2800" dirty="0"/>
          </a:p>
        </p:txBody>
      </p:sp>
    </p:spTree>
    <p:extLst>
      <p:ext uri="{BB962C8B-B14F-4D97-AF65-F5344CB8AC3E}">
        <p14:creationId xmlns:p14="http://schemas.microsoft.com/office/powerpoint/2010/main" val="1720994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It's the portfolio, </a:t>
            </a:r>
            <a:r>
              <a:rPr lang="en-US" dirty="0" smtClean="0"/>
              <a:t>stupid</a:t>
            </a:r>
            <a:br>
              <a:rPr lang="en-US" dirty="0" smtClean="0"/>
            </a:br>
            <a:r>
              <a:rPr lang="en-US" sz="2700" b="1" i="1" dirty="0"/>
              <a:t>Asset allocation...is the overwhelmingly dominant contributor to total return. </a:t>
            </a:r>
            <a:br>
              <a:rPr lang="en-US" sz="2700" b="1" i="1" dirty="0"/>
            </a:br>
            <a:r>
              <a:rPr lang="en-US" sz="2700" b="1" i="1" dirty="0"/>
              <a:t>--Gary Brinson, Brian Singer and Gilbert </a:t>
            </a:r>
            <a:r>
              <a:rPr lang="en-US" sz="2700" b="1" i="1" dirty="0" err="1"/>
              <a:t>Beebower</a:t>
            </a:r>
            <a:r>
              <a:rPr lang="en-US" sz="2700" dirty="0"/>
              <a:t/>
            </a:r>
            <a:br>
              <a:rPr lang="en-US" sz="2700" dirty="0"/>
            </a:br>
            <a:endParaRPr lang="en-US" sz="2700" dirty="0"/>
          </a:p>
        </p:txBody>
      </p:sp>
      <p:sp>
        <p:nvSpPr>
          <p:cNvPr id="3" name="Content Placeholder 2"/>
          <p:cNvSpPr>
            <a:spLocks noGrp="1"/>
          </p:cNvSpPr>
          <p:nvPr>
            <p:ph idx="1"/>
          </p:nvPr>
        </p:nvSpPr>
        <p:spPr/>
        <p:txBody>
          <a:bodyPr/>
          <a:lstStyle/>
          <a:p>
            <a:r>
              <a:rPr lang="en-US" sz="2800" dirty="0"/>
              <a:t>Most investors concentrate on trying to choose the best stock and pick the perfect moment to buy or sell. It's a waste. What really matters to your long-term returns is asset allocation--that is, how you split up your portfolio.</a:t>
            </a:r>
          </a:p>
          <a:p>
            <a:endParaRPr lang="en-US" dirty="0"/>
          </a:p>
        </p:txBody>
      </p:sp>
    </p:spTree>
    <p:extLst>
      <p:ext uri="{BB962C8B-B14F-4D97-AF65-F5344CB8AC3E}">
        <p14:creationId xmlns:p14="http://schemas.microsoft.com/office/powerpoint/2010/main" val="1582270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Average is the new </a:t>
            </a:r>
            <a:r>
              <a:rPr lang="en-US" dirty="0" smtClean="0"/>
              <a:t>best</a:t>
            </a:r>
            <a:br>
              <a:rPr lang="en-US" dirty="0" smtClean="0"/>
            </a:br>
            <a:r>
              <a:rPr lang="en-US" sz="3100" b="1" i="1" dirty="0"/>
              <a:t>The best way to own common stocks is through an index fund.</a:t>
            </a:r>
            <a:br>
              <a:rPr lang="en-US" sz="3100" b="1" i="1" dirty="0"/>
            </a:br>
            <a:r>
              <a:rPr lang="en-US" sz="3100" b="1" i="1" dirty="0"/>
              <a:t>--Warren Buffett</a:t>
            </a:r>
            <a:r>
              <a:rPr lang="en-US" dirty="0"/>
              <a:t/>
            </a:r>
            <a:br>
              <a:rPr lang="en-US" dirty="0"/>
            </a:br>
            <a:endParaRPr lang="en-US" dirty="0"/>
          </a:p>
        </p:txBody>
      </p:sp>
      <p:sp>
        <p:nvSpPr>
          <p:cNvPr id="3" name="Content Placeholder 2"/>
          <p:cNvSpPr>
            <a:spLocks noGrp="1"/>
          </p:cNvSpPr>
          <p:nvPr>
            <p:ph idx="1"/>
          </p:nvPr>
        </p:nvSpPr>
        <p:spPr/>
        <p:txBody>
          <a:bodyPr>
            <a:noAutofit/>
          </a:bodyPr>
          <a:lstStyle/>
          <a:p>
            <a:r>
              <a:rPr lang="en-US" sz="2800" dirty="0"/>
              <a:t>Here's the logic behind index funds, which aim simply to match the return of a market index: The average fund in any market will always earn that market's return (because in aggregate investors </a:t>
            </a:r>
            <a:r>
              <a:rPr lang="en-US" sz="2800" i="1" dirty="0"/>
              <a:t>are</a:t>
            </a:r>
            <a:r>
              <a:rPr lang="en-US" sz="2800" dirty="0"/>
              <a:t> the market) minus expenses. Since index funds match the market but have much smaller expenses than other funds, they will always beat the average fund in the long run. It's hard to argue with the math, and history bears it out (see the performance stat at right). Besides, if the Greatest Investor of Our Time believes that index funds are superior for most investors, shouldn't you?</a:t>
            </a:r>
          </a:p>
        </p:txBody>
      </p:sp>
    </p:spTree>
    <p:extLst>
      <p:ext uri="{BB962C8B-B14F-4D97-AF65-F5344CB8AC3E}">
        <p14:creationId xmlns:p14="http://schemas.microsoft.com/office/powerpoint/2010/main" val="2732940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609601"/>
            <a:ext cx="10131425" cy="1228344"/>
          </a:xfrm>
        </p:spPr>
        <p:txBody>
          <a:bodyPr>
            <a:normAutofit fontScale="90000"/>
          </a:bodyPr>
          <a:lstStyle/>
          <a:p>
            <a:pPr algn="ctr"/>
            <a:r>
              <a:rPr lang="en-US" dirty="0"/>
              <a:t>Practice </a:t>
            </a:r>
            <a:r>
              <a:rPr lang="en-US" dirty="0" smtClean="0"/>
              <a:t>patience</a:t>
            </a:r>
            <a:br>
              <a:rPr lang="en-US" dirty="0" smtClean="0"/>
            </a:br>
            <a:r>
              <a:rPr lang="en-US" sz="2700" b="1" i="1" dirty="0"/>
              <a:t>It never was my thinking that made the big money for me. It was always my sitting. Got that? My sitting tight!</a:t>
            </a:r>
            <a:br>
              <a:rPr lang="en-US" sz="2700" b="1" i="1" dirty="0"/>
            </a:br>
            <a:r>
              <a:rPr lang="en-US" sz="2700" b="1" i="1" dirty="0"/>
              <a:t>--Edwin </a:t>
            </a:r>
            <a:r>
              <a:rPr lang="en-US" sz="2700" b="1" i="1" dirty="0" err="1"/>
              <a:t>Lefevre</a:t>
            </a:r>
            <a:r>
              <a:rPr lang="en-US" sz="2700" dirty="0"/>
              <a:t/>
            </a:r>
            <a:br>
              <a:rPr lang="en-US" sz="2700" dirty="0"/>
            </a:br>
            <a:endParaRPr lang="en-US" sz="2700" dirty="0"/>
          </a:p>
        </p:txBody>
      </p:sp>
      <p:sp>
        <p:nvSpPr>
          <p:cNvPr id="3" name="Content Placeholder 2"/>
          <p:cNvSpPr>
            <a:spLocks noGrp="1"/>
          </p:cNvSpPr>
          <p:nvPr>
            <p:ph idx="1"/>
          </p:nvPr>
        </p:nvSpPr>
        <p:spPr/>
        <p:txBody>
          <a:bodyPr>
            <a:noAutofit/>
          </a:bodyPr>
          <a:lstStyle/>
          <a:p>
            <a:r>
              <a:rPr lang="en-US" sz="2800" dirty="0"/>
              <a:t>This blunt warning was issued in </a:t>
            </a:r>
            <a:r>
              <a:rPr lang="en-US" sz="2800" dirty="0" err="1"/>
              <a:t>Lefevre's</a:t>
            </a:r>
            <a:r>
              <a:rPr lang="en-US" sz="2800" dirty="0"/>
              <a:t> 1923 fictional memoir, reportedly based on legendary trader Jesse Livermore and treated by many financial advisers like the Bible. Some 77 years later, behavioral finance professors Terrance </a:t>
            </a:r>
            <a:r>
              <a:rPr lang="en-US" sz="2800" dirty="0" err="1"/>
              <a:t>Odean</a:t>
            </a:r>
            <a:r>
              <a:rPr lang="en-US" sz="2800" dirty="0"/>
              <a:t> and Brad Barber's research into transactions by some 66,000 households between 1991 and 1996 found that those who traded least earned seven percentage points a year more than the most frequent traders</a:t>
            </a:r>
            <a:r>
              <a:rPr lang="en-US" sz="2800" dirty="0" smtClean="0"/>
              <a:t>. Moral: Once you arrange your assets into your ideal allocation, don’t tinker. Rebalance once a year to keep your mix on track, but otherwise, listen to Livermore and sit tight.</a:t>
            </a:r>
            <a:endParaRPr lang="en-US" sz="2800" dirty="0"/>
          </a:p>
        </p:txBody>
      </p:sp>
    </p:spTree>
    <p:extLst>
      <p:ext uri="{BB962C8B-B14F-4D97-AF65-F5344CB8AC3E}">
        <p14:creationId xmlns:p14="http://schemas.microsoft.com/office/powerpoint/2010/main" val="3881631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Don't time the </a:t>
            </a:r>
            <a:r>
              <a:rPr lang="en-US" dirty="0" smtClean="0"/>
              <a:t>market</a:t>
            </a:r>
            <a:br>
              <a:rPr lang="en-US" dirty="0" smtClean="0"/>
            </a:br>
            <a:r>
              <a:rPr lang="en-US" sz="3100" b="1" i="1" dirty="0"/>
              <a:t>The real key to making money in stocks is not to get scared out of them.</a:t>
            </a:r>
            <a:br>
              <a:rPr lang="en-US" sz="3100" b="1" i="1" dirty="0"/>
            </a:br>
            <a:r>
              <a:rPr lang="en-US" sz="3100" b="1" i="1" dirty="0"/>
              <a:t>--Peter Lynch</a:t>
            </a:r>
            <a:endParaRPr lang="en-US" sz="3100" dirty="0"/>
          </a:p>
        </p:txBody>
      </p:sp>
      <p:sp>
        <p:nvSpPr>
          <p:cNvPr id="3" name="Content Placeholder 2"/>
          <p:cNvSpPr>
            <a:spLocks noGrp="1"/>
          </p:cNvSpPr>
          <p:nvPr>
            <p:ph idx="1"/>
          </p:nvPr>
        </p:nvSpPr>
        <p:spPr/>
        <p:txBody>
          <a:bodyPr>
            <a:normAutofit/>
          </a:bodyPr>
          <a:lstStyle/>
          <a:p>
            <a:r>
              <a:rPr lang="en-US" sz="2800" dirty="0"/>
              <a:t>It would be so nice, wouldn't it, to sell before every market downdraft and then get back in just as the good times roll again. But it's too hard to pull off. Nobody knows when markets will turn (see Rule No. 1). And when they do, they tend to move in quick bursts. By the time you realize an advance has begun, most of it's over. Miss that initial stretch and you'll miss out on most of the gains. The lesson: The surest way to investing success is to buy, then stick to your guns.</a:t>
            </a:r>
          </a:p>
        </p:txBody>
      </p:sp>
    </p:spTree>
    <p:extLst>
      <p:ext uri="{BB962C8B-B14F-4D97-AF65-F5344CB8AC3E}">
        <p14:creationId xmlns:p14="http://schemas.microsoft.com/office/powerpoint/2010/main" val="20865233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60</TotalTime>
  <Words>2102</Words>
  <Application>Microsoft Office PowerPoint</Application>
  <PresentationFormat>Widescreen</PresentationFormat>
  <Paragraphs>59</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Celestial</vt:lpstr>
      <vt:lpstr>20 Timeless Money Rules from Money Magazine Published in 2007 – but timeless</vt:lpstr>
      <vt:lpstr>Be Humble When you do not know a thing, to allow that you do not know it--this is knowledge. --Confucius </vt:lpstr>
      <vt:lpstr> Take Calculate Risks He that is overcautious will accomplish little. --Friedrich von Schiller </vt:lpstr>
      <vt:lpstr>Have an emergency fund For age and want, save while you may; no morning sun lasts a whole day. --Benjamin Franklin</vt:lpstr>
      <vt:lpstr>Mix it up It is the part of a wise man to keep himself today for tomorrow and not to venture all his eggs in one basket. --Miguel de Cervantes </vt:lpstr>
      <vt:lpstr>It's the portfolio, stupid Asset allocation...is the overwhelmingly dominant contributor to total return.  --Gary Brinson, Brian Singer and Gilbert Beebower </vt:lpstr>
      <vt:lpstr>Average is the new best The best way to own common stocks is through an index fund. --Warren Buffett </vt:lpstr>
      <vt:lpstr>Practice patience It never was my thinking that made the big money for me. It was always my sitting. Got that? My sitting tight! --Edwin Lefevre </vt:lpstr>
      <vt:lpstr>Don't time the market The real key to making money in stocks is not to get scared out of them. --Peter Lynch</vt:lpstr>
      <vt:lpstr>Be a cheapskate Performance comes and goes, but costs roll on forever. --Jack Bogle </vt:lpstr>
      <vt:lpstr>Don't follow the crowd Fashion is made to become unfashionable.  – Coco Chanel</vt:lpstr>
      <vt:lpstr>Buy low If a business is worth a dollar and I can buy it for 40 cents, something good may happen to me. --Warren Buffett</vt:lpstr>
      <vt:lpstr>Invest abroad The World is a book, and those who do not travel read only a page. – St. Augustine</vt:lpstr>
      <vt:lpstr>Keep perspective There is nothing new in the world except the history you do not know.--Harry Truman</vt:lpstr>
      <vt:lpstr>Just do it It takes as much energy to wish as it does to plan.  --Eleanor Roosevelt </vt:lpstr>
      <vt:lpstr>Borrow responsibly As life closes in on someone who has borrowed far too much money on the strength of far too little income, there are no fire escapes.  --John Kenneth Galbraith </vt:lpstr>
      <vt:lpstr>Talk to your spouse In every house of marriage there's room for an interpreter. – Stanley Kunitz</vt:lpstr>
      <vt:lpstr>Exit gracefully Only put off until tomorrow what you are willing to die having left undone.  --Pablo Picasso</vt:lpstr>
      <vt:lpstr>Pay only your share The avoidance of taxes is the only intellectual pursuit that carries any reward. --John Maynard Keynes</vt:lpstr>
      <vt:lpstr>Give wisely The time is always right to do the right thing. --Martin Luther King Jr. </vt:lpstr>
      <vt:lpstr>Keep money in its place A wise man should have money in his head, but not in his heart.  --Jonathan Swift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 Timeless Money Rules from Money Magazine</dc:title>
  <dc:creator>Reese, William A</dc:creator>
  <cp:lastModifiedBy>Reese, William A</cp:lastModifiedBy>
  <cp:revision>24</cp:revision>
  <dcterms:created xsi:type="dcterms:W3CDTF">2018-03-05T21:02:00Z</dcterms:created>
  <dcterms:modified xsi:type="dcterms:W3CDTF">2018-03-05T22:02:57Z</dcterms:modified>
</cp:coreProperties>
</file>