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54" r:id="rId1"/>
  </p:sldMasterIdLst>
  <p:notesMasterIdLst>
    <p:notesMasterId r:id="rId31"/>
  </p:notesMasterIdLst>
  <p:handoutMasterIdLst>
    <p:handoutMasterId r:id="rId32"/>
  </p:handoutMasterIdLst>
  <p:sldIdLst>
    <p:sldId id="328" r:id="rId2"/>
    <p:sldId id="320" r:id="rId3"/>
    <p:sldId id="287" r:id="rId4"/>
    <p:sldId id="312" r:id="rId5"/>
    <p:sldId id="313" r:id="rId6"/>
    <p:sldId id="314" r:id="rId7"/>
    <p:sldId id="315" r:id="rId8"/>
    <p:sldId id="319" r:id="rId9"/>
    <p:sldId id="293" r:id="rId10"/>
    <p:sldId id="294" r:id="rId11"/>
    <p:sldId id="295" r:id="rId12"/>
    <p:sldId id="296" r:id="rId13"/>
    <p:sldId id="298" r:id="rId14"/>
    <p:sldId id="334" r:id="rId15"/>
    <p:sldId id="335" r:id="rId16"/>
    <p:sldId id="340" r:id="rId17"/>
    <p:sldId id="341" r:id="rId18"/>
    <p:sldId id="336" r:id="rId19"/>
    <p:sldId id="337" r:id="rId20"/>
    <p:sldId id="338" r:id="rId21"/>
    <p:sldId id="339" r:id="rId22"/>
    <p:sldId id="342" r:id="rId23"/>
    <p:sldId id="343" r:id="rId24"/>
    <p:sldId id="344" r:id="rId25"/>
    <p:sldId id="299" r:id="rId26"/>
    <p:sldId id="330" r:id="rId27"/>
    <p:sldId id="318" r:id="rId28"/>
    <p:sldId id="302" r:id="rId29"/>
    <p:sldId id="317" r:id="rId30"/>
  </p:sldIdLst>
  <p:sldSz cx="9144000" cy="6858000" type="screen4x3"/>
  <p:notesSz cx="6858000" cy="9144000"/>
  <p:custDataLst>
    <p:tags r:id="rId33"/>
  </p:custDataLst>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208">
          <p15:clr>
            <a:srgbClr val="A4A3A4"/>
          </p15:clr>
        </p15:guide>
        <p15:guide id="2" pos="326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8300"/>
    <a:srgbClr val="CC9900"/>
    <a:srgbClr val="9D7429"/>
    <a:srgbClr val="0033CC"/>
    <a:srgbClr val="FF3300"/>
    <a:srgbClr val="663300"/>
    <a:srgbClr val="800000"/>
    <a:srgbClr val="644A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18" autoAdjust="0"/>
    <p:restoredTop sz="94825" autoAdjust="0"/>
  </p:normalViewPr>
  <p:slideViewPr>
    <p:cSldViewPr>
      <p:cViewPr varScale="1">
        <p:scale>
          <a:sx n="104" d="100"/>
          <a:sy n="104" d="100"/>
        </p:scale>
        <p:origin x="1452" y="108"/>
      </p:cViewPr>
      <p:guideLst>
        <p:guide orient="horz" pos="2208"/>
        <p:guide pos="326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132"/>
    </p:cViewPr>
  </p:sorterViewPr>
  <p:notesViewPr>
    <p:cSldViewPr>
      <p:cViewPr varScale="1">
        <p:scale>
          <a:sx n="54" d="100"/>
          <a:sy n="54" d="100"/>
        </p:scale>
        <p:origin x="-112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4950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950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4950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DB9FC06-F664-4B2E-9893-865CAA7C683E}"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ED292DC-901A-48DB-8422-1D27267644A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23E84FD8-AF5C-4FEC-9550-EF1F6544DB51}" type="slidenum">
              <a:rPr lang="en-US" altLang="en-US"/>
              <a:pPr/>
              <a:t>0</a:t>
            </a:fld>
            <a:endParaRPr lang="en-US" alt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86071C1A-8608-4BB1-8B15-2D3E61A4D4DB}" type="slidenum">
              <a:rPr lang="en-US" altLang="en-US"/>
              <a:pPr/>
              <a:t>9</a:t>
            </a:fld>
            <a:endParaRPr lang="en-US" alt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A911B70A-A8D5-4453-B25D-89F02A4188A5}" type="slidenum">
              <a:rPr lang="en-US" altLang="en-US"/>
              <a:pPr/>
              <a:t>10</a:t>
            </a:fld>
            <a:endParaRPr lang="en-US" alt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24AB9D70-D7A5-43AD-8DC4-D6BF0A2BE633}" type="slidenum">
              <a:rPr lang="en-US" altLang="en-US"/>
              <a:pPr/>
              <a:t>11</a:t>
            </a:fld>
            <a:endParaRPr lang="en-US" alt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26D38FC6-0532-4E6B-87FC-8B778003CFBF}" type="slidenum">
              <a:rPr lang="en-US" altLang="en-US"/>
              <a:pPr/>
              <a:t>12</a:t>
            </a:fld>
            <a:endParaRPr lang="en-US" alt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There is movement toward integration of GAAP with International standards.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0862D3D1-BF6C-40F3-B7CC-A4EEDEABF959}" type="slidenum">
              <a:rPr lang="en-US" altLang="en-US"/>
              <a:pPr/>
              <a:t>24</a:t>
            </a:fld>
            <a:endParaRPr lang="en-US" alt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03B8FFD-FE5B-4934-B683-4CD45A80DCE4}" type="slidenum">
              <a:rPr lang="en-US" altLang="en-US"/>
              <a:pPr/>
              <a:t>25</a:t>
            </a:fld>
            <a:endParaRPr lang="en-US"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Point out that taxes can be a very important component of the decision making process, but that what they learn about tax specifics now could change tomorrow. Consequently, it is important to keep up with the changing tax laws and to utilize specialists in the tax area when making decisions where taxes are involved.</a:t>
            </a:r>
          </a:p>
          <a:p>
            <a:pPr eaLnBrk="1" hangingPunct="1"/>
            <a:endParaRPr lang="en-US" altLang="en-US">
              <a:latin typeface="Arial" panose="020B0604020202020204" pitchFamily="34" charset="0"/>
            </a:endParaRPr>
          </a:p>
          <a:p>
            <a:pPr eaLnBrk="1" hangingPunct="1"/>
            <a:r>
              <a:rPr lang="en-US" altLang="en-US" b="1" i="1">
                <a:latin typeface="Arial" panose="020B0604020202020204" pitchFamily="34" charset="0"/>
              </a:rPr>
              <a:t>www:</a:t>
            </a:r>
            <a:r>
              <a:rPr lang="en-US" altLang="en-US">
                <a:latin typeface="Arial" panose="020B0604020202020204" pitchFamily="34" charset="0"/>
              </a:rPr>
              <a:t> Click on the web surfer icon to go to the IRS web site for the most up-to-date tax information.</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It is important to point out that we are concerned with the taxes that we will pay if a decision is made.  Consequently, the marginal tax rate is what we should use in our analysis.</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Point out that the tax rates discussed in the book are just federal taxes. Many states and cities have income taxes as well, and those taxes should figure into any analysis that we conduct.</a:t>
            </a:r>
            <a:endParaRPr lang="en-US" altLang="en-US" b="1" i="1">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BEFD1870-9229-4988-A815-2FC8273B71E1}" type="slidenum">
              <a:rPr lang="en-US" altLang="en-US"/>
              <a:pPr/>
              <a:t>26</a:t>
            </a:fld>
            <a:endParaRPr lang="en-US"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FF736937-4F3C-4CF5-8A22-6D509D97CF27}" type="slidenum">
              <a:rPr lang="en-US" altLang="en-US"/>
              <a:pPr/>
              <a:t>27</a:t>
            </a:fld>
            <a:endParaRPr lang="en-US"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7AF4B8F-55CD-4D64-8820-8C1E859933A6}" type="slidenum">
              <a:rPr lang="en-US" altLang="en-US"/>
              <a:pPr/>
              <a:t>28</a:t>
            </a:fld>
            <a:endParaRPr lang="en-US"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Remind students that this relation is just an application of the standard balance sheet identity.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EF3B7F6F-18EA-41DD-95E6-12DF1256FB4E}" type="slidenum">
              <a:rPr lang="en-US" altLang="en-US"/>
              <a:pPr/>
              <a:t>1</a:t>
            </a:fld>
            <a:endParaRPr lang="en-US" alt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r>
              <a:rPr lang="en-US" altLang="en-US" sz="1000">
                <a:latin typeface="Arial" panose="020B0604020202020204" pitchFamily="34" charset="0"/>
              </a:rPr>
              <a:t>Note that Slides 4 through 7 from Chapter 1 could be reused here to emphasize the general structure of the balance sheet. </a:t>
            </a:r>
          </a:p>
          <a:p>
            <a:pPr eaLnBrk="1" hangingPunct="1"/>
            <a:endParaRPr lang="en-US" altLang="en-US" sz="1000">
              <a:latin typeface="Arial" panose="020B0604020202020204" pitchFamily="34" charset="0"/>
            </a:endParaRPr>
          </a:p>
          <a:p>
            <a:pPr eaLnBrk="1" hangingPunct="1"/>
            <a:r>
              <a:rPr lang="en-US" altLang="en-US" sz="1000">
                <a:latin typeface="Arial" panose="020B0604020202020204" pitchFamily="34" charset="0"/>
              </a:rPr>
              <a:t>The left-hand side of the balance sheet lists the assets of the firm. Current assets are listed first because they are the most liquid. Fixed assets can include both tangible and intangible assets, and they are listed at the bottom because they generally are not very liquid. These are a direct result of management’s investment decisions. (Please emphasize that “investment decisions” are not limited to investments in financial assets.)</a:t>
            </a:r>
          </a:p>
          <a:p>
            <a:pPr eaLnBrk="1" hangingPunct="1"/>
            <a:br>
              <a:rPr lang="en-US" altLang="en-US" sz="1000">
                <a:latin typeface="Arial" panose="020B0604020202020204" pitchFamily="34" charset="0"/>
              </a:rPr>
            </a:br>
            <a:r>
              <a:rPr lang="en-US" altLang="en-US" sz="1000">
                <a:latin typeface="Arial" panose="020B0604020202020204" pitchFamily="34" charset="0"/>
              </a:rPr>
              <a:t>Note that the balance sheet does not list some very valuable assets, such as the people who work for the firm.</a:t>
            </a:r>
            <a:br>
              <a:rPr lang="en-US" altLang="en-US" sz="1000">
                <a:latin typeface="Arial" panose="020B0604020202020204" pitchFamily="34" charset="0"/>
              </a:rPr>
            </a:br>
            <a:br>
              <a:rPr lang="en-US" altLang="en-US" sz="1000">
                <a:latin typeface="Arial" panose="020B0604020202020204" pitchFamily="34" charset="0"/>
              </a:rPr>
            </a:br>
            <a:r>
              <a:rPr lang="en-US" altLang="en-US" sz="1000">
                <a:latin typeface="Arial" panose="020B0604020202020204" pitchFamily="34" charset="0"/>
              </a:rPr>
              <a:t>The liabilities and equity (or ownership) components of the firm are listed on the right-hand side. This indicates how the assets are paid for. Since the balance sheet has to balance, total equity = total assets – total liabilities.  The portion of equity that can most easily fluctuate to create this balance is retained earnings. The right-hand side of the balance sheet is a direct result of management’s financing decisions.</a:t>
            </a:r>
          </a:p>
          <a:p>
            <a:pPr eaLnBrk="1" hangingPunct="1"/>
            <a:endParaRPr lang="en-US" altLang="en-US" sz="1000">
              <a:latin typeface="Arial" panose="020B0604020202020204" pitchFamily="34" charset="0"/>
            </a:endParaRPr>
          </a:p>
          <a:p>
            <a:pPr eaLnBrk="1" hangingPunct="1"/>
            <a:r>
              <a:rPr lang="en-US" altLang="en-US" sz="1000">
                <a:latin typeface="Arial" panose="020B0604020202020204" pitchFamily="34" charset="0"/>
              </a:rPr>
              <a:t>Remember that shareholders’ equity consists of several components, and that total equity includes all of these components not just the “common stock” item. In particular, remind students that retained earnings belong to the shareholders.</a:t>
            </a:r>
          </a:p>
          <a:p>
            <a:pPr eaLnBrk="1" hangingPunct="1"/>
            <a:endParaRPr lang="en-US" altLang="en-US" sz="100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A29A3FE3-325E-4509-A92E-79088646C0BD}" type="slidenum">
              <a:rPr lang="en-US" altLang="en-US"/>
              <a:pPr/>
              <a:t>2</a:t>
            </a:fld>
            <a:endParaRPr lang="en-US"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6961B84B-D826-4FE0-94A2-C4B54E8905D9}" type="slidenum">
              <a:rPr lang="en-US" altLang="en-US"/>
              <a:pPr/>
              <a:t>3</a:t>
            </a:fld>
            <a:endParaRPr lang="en-US" alt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4132538E-2B75-4DF3-9D57-999ECBABF489}" type="slidenum">
              <a:rPr lang="en-US" altLang="en-US"/>
              <a:pPr/>
              <a:t>4</a:t>
            </a:fld>
            <a:endParaRPr lang="en-US"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Liquidity is a very important concept. Students tend to remember the “convert to cash quickly” component of liquidity, but often forget the part about “without loss of value.” Remind them that we can convert anything to cash quickly if we are willing to lower the price enough, but that doesn’t mean it is liquid.</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Also, point out that a firm can be TOO liquid.  Excess cash holdings lead to overall lower returns. See the IM for a more complete discussion of this issue.</a:t>
            </a:r>
          </a:p>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7D8FE0EF-1861-4547-9055-C614C74215BB}" type="slidenum">
              <a:rPr lang="en-US" altLang="en-US"/>
              <a:pPr/>
              <a:t>5</a:t>
            </a:fld>
            <a:endParaRPr lang="en-US" alt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80CBF206-F4CC-4912-89B1-7F1BE9E4CA58}" type="slidenum">
              <a:rPr lang="en-US" altLang="en-US"/>
              <a:pPr/>
              <a:t>6</a:t>
            </a:fld>
            <a:endParaRPr lang="en-US"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9BC13F7C-B513-4212-A2A2-7C857AA81B93}" type="slidenum">
              <a:rPr lang="en-US" altLang="en-US"/>
              <a:pPr/>
              <a:t>7</a:t>
            </a:fld>
            <a:endParaRPr lang="en-US" alt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77A71084-C88A-4A74-B6F2-692BCEEFE05E}" type="slidenum">
              <a:rPr lang="en-US" altLang="en-US"/>
              <a:pPr/>
              <a:t>8</a:t>
            </a:fld>
            <a:endParaRPr lang="en-US"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grpSp>
      <p:sp>
        <p:nvSpPr>
          <p:cNvPr id="12" name="Text Box 2065"/>
          <p:cNvSpPr txBox="1">
            <a:spLocks noChangeArrowheads="1"/>
          </p:cNvSpPr>
          <p:nvPr userDrawn="1"/>
        </p:nvSpPr>
        <p:spPr bwMode="auto">
          <a:xfrm>
            <a:off x="92075" y="6553200"/>
            <a:ext cx="181292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r>
              <a:rPr lang="en-US" sz="1000" b="1" i="1">
                <a:latin typeface="Times New Roman" pitchFamily="18" charset="0"/>
                <a:ea typeface="ＭＳ Ｐゴシック"/>
                <a:cs typeface="ＭＳ Ｐゴシック"/>
              </a:rPr>
              <a:t>McGraw-Hill/Irwin</a:t>
            </a:r>
            <a:endParaRPr lang="en-US" sz="1000" b="1" i="1">
              <a:effectLst>
                <a:outerShdw blurRad="38100" dist="38100" dir="2700000" algn="tl">
                  <a:srgbClr val="676A55"/>
                </a:outerShdw>
              </a:effectLst>
              <a:latin typeface="Times New Roman" pitchFamily="18" charset="0"/>
              <a:ea typeface="ＭＳ Ｐゴシック"/>
              <a:cs typeface="ＭＳ Ｐゴシック"/>
            </a:endParaRPr>
          </a:p>
        </p:txBody>
      </p:sp>
      <p:sp>
        <p:nvSpPr>
          <p:cNvPr id="13" name="Text Box 2066"/>
          <p:cNvSpPr txBox="1">
            <a:spLocks noChangeArrowheads="1"/>
          </p:cNvSpPr>
          <p:nvPr userDrawn="1"/>
        </p:nvSpPr>
        <p:spPr bwMode="auto">
          <a:xfrm>
            <a:off x="3397250" y="6537325"/>
            <a:ext cx="573087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defRPr/>
            </a:pPr>
            <a:r>
              <a:rPr lang="en-US" sz="1000" b="1" i="1">
                <a:solidFill>
                  <a:schemeClr val="bg1"/>
                </a:solidFill>
                <a:latin typeface="Times New Roman" pitchFamily="18" charset="0"/>
                <a:ea typeface="ＭＳ Ｐゴシック"/>
                <a:cs typeface="ＭＳ Ｐゴシック"/>
              </a:rPr>
              <a:t>        </a:t>
            </a:r>
            <a:r>
              <a:rPr lang="en-US" sz="1000" b="1" i="1">
                <a:latin typeface="Times New Roman" pitchFamily="18" charset="0"/>
                <a:ea typeface="ＭＳ Ｐゴシック"/>
                <a:cs typeface="ＭＳ Ｐゴシック"/>
              </a:rPr>
              <a:t>Copyright © 2013 by The McGraw-Hill Companies, Inc. All rights reserved.</a:t>
            </a:r>
            <a:endParaRPr lang="en-US" sz="1000" b="1" i="1">
              <a:effectLst>
                <a:outerShdw blurRad="38100" dist="38100" dir="2700000" algn="tl">
                  <a:srgbClr val="676A55"/>
                </a:outerShdw>
              </a:effectLst>
              <a:latin typeface="Times New Roman" pitchFamily="18" charset="0"/>
              <a:ea typeface="ＭＳ Ｐゴシック"/>
              <a:cs typeface="ＭＳ Ｐゴシック"/>
            </a:endParaRPr>
          </a:p>
        </p:txBody>
      </p:sp>
      <p:sp>
        <p:nvSpPr>
          <p:cNvPr id="131075" name="Rectangle 3"/>
          <p:cNvSpPr>
            <a:spLocks noGrp="1" noChangeArrowheads="1"/>
          </p:cNvSpPr>
          <p:nvPr>
            <p:ph type="ctrTitle"/>
          </p:nvPr>
        </p:nvSpPr>
        <p:spPr>
          <a:xfrm>
            <a:off x="762000" y="1371600"/>
            <a:ext cx="7696200" cy="2057400"/>
          </a:xfrm>
        </p:spPr>
        <p:txBody>
          <a:bodyPr/>
          <a:lstStyle>
            <a:lvl1pPr>
              <a:defRPr sz="5400"/>
            </a:lvl1pPr>
          </a:lstStyle>
          <a:p>
            <a:pPr lvl="0"/>
            <a:r>
              <a:rPr lang="en-US" noProof="0"/>
              <a:t>Click to edit Master title style</a:t>
            </a:r>
          </a:p>
        </p:txBody>
      </p:sp>
      <p:sp>
        <p:nvSpPr>
          <p:cNvPr id="131076"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pPr lvl="0"/>
            <a:r>
              <a:rPr lang="en-US" noProof="0"/>
              <a:t>Click to edit Master subtitle style</a:t>
            </a:r>
          </a:p>
        </p:txBody>
      </p:sp>
    </p:spTree>
    <p:extLst>
      <p:ext uri="{BB962C8B-B14F-4D97-AF65-F5344CB8AC3E}">
        <p14:creationId xmlns:p14="http://schemas.microsoft.com/office/powerpoint/2010/main" val="537374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95097D7-390C-48ED-91A1-6F1B06872891}" type="slidenum">
              <a:rPr lang="en-US" altLang="en-US"/>
              <a:pPr/>
              <a:t>‹#›</a:t>
            </a:fld>
            <a:endParaRPr lang="en-US" altLang="en-US"/>
          </a:p>
        </p:txBody>
      </p:sp>
    </p:spTree>
    <p:extLst>
      <p:ext uri="{BB962C8B-B14F-4D97-AF65-F5344CB8AC3E}">
        <p14:creationId xmlns:p14="http://schemas.microsoft.com/office/powerpoint/2010/main" val="2906413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D4BC3E1-295E-4236-9DD9-4DE76D7654DF}" type="slidenum">
              <a:rPr lang="en-US" altLang="en-US"/>
              <a:pPr/>
              <a:t>‹#›</a:t>
            </a:fld>
            <a:endParaRPr lang="en-US" altLang="en-US"/>
          </a:p>
        </p:txBody>
      </p:sp>
    </p:spTree>
    <p:extLst>
      <p:ext uri="{BB962C8B-B14F-4D97-AF65-F5344CB8AC3E}">
        <p14:creationId xmlns:p14="http://schemas.microsoft.com/office/powerpoint/2010/main" val="12251741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828800"/>
            <a:ext cx="4038600" cy="4302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038600" cy="4302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F49BE6C-59EC-40C7-8DDD-B04433F99622}" type="slidenum">
              <a:rPr lang="en-US" altLang="en-US"/>
              <a:pPr/>
              <a:t>‹#›</a:t>
            </a:fld>
            <a:endParaRPr lang="en-US" altLang="en-US"/>
          </a:p>
        </p:txBody>
      </p:sp>
    </p:spTree>
    <p:extLst>
      <p:ext uri="{BB962C8B-B14F-4D97-AF65-F5344CB8AC3E}">
        <p14:creationId xmlns:p14="http://schemas.microsoft.com/office/powerpoint/2010/main" val="165917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4D21EC4-FB69-4094-AC80-99930AF280D4}" type="slidenum">
              <a:rPr lang="en-US" altLang="en-US"/>
              <a:pPr/>
              <a:t>‹#›</a:t>
            </a:fld>
            <a:endParaRPr lang="en-US" altLang="en-US"/>
          </a:p>
        </p:txBody>
      </p:sp>
    </p:spTree>
    <p:extLst>
      <p:ext uri="{BB962C8B-B14F-4D97-AF65-F5344CB8AC3E}">
        <p14:creationId xmlns:p14="http://schemas.microsoft.com/office/powerpoint/2010/main" val="330012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0551E0A-815D-4F09-9336-C9EC9D2381AE}" type="slidenum">
              <a:rPr lang="en-US" altLang="en-US"/>
              <a:pPr/>
              <a:t>‹#›</a:t>
            </a:fld>
            <a:endParaRPr lang="en-US" altLang="en-US"/>
          </a:p>
        </p:txBody>
      </p:sp>
    </p:spTree>
    <p:extLst>
      <p:ext uri="{BB962C8B-B14F-4D97-AF65-F5344CB8AC3E}">
        <p14:creationId xmlns:p14="http://schemas.microsoft.com/office/powerpoint/2010/main" val="2194220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68BEFE0-FCCE-4F4A-BDB6-70861EB68217}" type="slidenum">
              <a:rPr lang="en-US" altLang="en-US"/>
              <a:pPr/>
              <a:t>‹#›</a:t>
            </a:fld>
            <a:endParaRPr lang="en-US" altLang="en-US"/>
          </a:p>
        </p:txBody>
      </p:sp>
    </p:spTree>
    <p:extLst>
      <p:ext uri="{BB962C8B-B14F-4D97-AF65-F5344CB8AC3E}">
        <p14:creationId xmlns:p14="http://schemas.microsoft.com/office/powerpoint/2010/main" val="298672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71B06F53-0AC7-4FDD-B5F1-8EB37F5105B2}" type="slidenum">
              <a:rPr lang="en-US" altLang="en-US"/>
              <a:pPr/>
              <a:t>‹#›</a:t>
            </a:fld>
            <a:endParaRPr lang="en-US" altLang="en-US"/>
          </a:p>
        </p:txBody>
      </p:sp>
    </p:spTree>
    <p:extLst>
      <p:ext uri="{BB962C8B-B14F-4D97-AF65-F5344CB8AC3E}">
        <p14:creationId xmlns:p14="http://schemas.microsoft.com/office/powerpoint/2010/main" val="3196400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BCADF929-869E-45FB-A4C1-4A6BD3498E3D}" type="slidenum">
              <a:rPr lang="en-US" altLang="en-US"/>
              <a:pPr/>
              <a:t>‹#›</a:t>
            </a:fld>
            <a:endParaRPr lang="en-US" altLang="en-US"/>
          </a:p>
        </p:txBody>
      </p:sp>
    </p:spTree>
    <p:extLst>
      <p:ext uri="{BB962C8B-B14F-4D97-AF65-F5344CB8AC3E}">
        <p14:creationId xmlns:p14="http://schemas.microsoft.com/office/powerpoint/2010/main" val="140490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4321C485-77AE-4F99-AAA6-7C20242DB800}" type="slidenum">
              <a:rPr lang="en-US" altLang="en-US"/>
              <a:pPr/>
              <a:t>‹#›</a:t>
            </a:fld>
            <a:endParaRPr lang="en-US" altLang="en-US"/>
          </a:p>
        </p:txBody>
      </p:sp>
    </p:spTree>
    <p:extLst>
      <p:ext uri="{BB962C8B-B14F-4D97-AF65-F5344CB8AC3E}">
        <p14:creationId xmlns:p14="http://schemas.microsoft.com/office/powerpoint/2010/main" val="1805669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0AF556BD-48C4-4CDA-8493-31E693407368}" type="slidenum">
              <a:rPr lang="en-US" altLang="en-US"/>
              <a:pPr/>
              <a:t>‹#›</a:t>
            </a:fld>
            <a:endParaRPr lang="en-US" altLang="en-US"/>
          </a:p>
        </p:txBody>
      </p:sp>
    </p:spTree>
    <p:extLst>
      <p:ext uri="{BB962C8B-B14F-4D97-AF65-F5344CB8AC3E}">
        <p14:creationId xmlns:p14="http://schemas.microsoft.com/office/powerpoint/2010/main" val="709939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AC3AAF6-8D1C-490B-8CD1-F665888C291C}" type="slidenum">
              <a:rPr lang="en-US" altLang="en-US"/>
              <a:pPr/>
              <a:t>‹#›</a:t>
            </a:fld>
            <a:endParaRPr lang="en-US" altLang="en-US"/>
          </a:p>
        </p:txBody>
      </p:sp>
    </p:spTree>
    <p:extLst>
      <p:ext uri="{BB962C8B-B14F-4D97-AF65-F5344CB8AC3E}">
        <p14:creationId xmlns:p14="http://schemas.microsoft.com/office/powerpoint/2010/main" val="2359448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5334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828800"/>
            <a:ext cx="8229600" cy="430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0052" name="Rectangle 4"/>
          <p:cNvSpPr>
            <a:spLocks noGrp="1" noChangeArrowheads="1"/>
          </p:cNvSpPr>
          <p:nvPr>
            <p:ph type="dt" sz="half" idx="2"/>
          </p:nvPr>
        </p:nvSpPr>
        <p:spPr bwMode="auto">
          <a:xfrm>
            <a:off x="457200" y="624840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pPr>
              <a:defRPr/>
            </a:pPr>
            <a:endParaRPr lang="en-US"/>
          </a:p>
        </p:txBody>
      </p:sp>
      <p:sp>
        <p:nvSpPr>
          <p:cNvPr id="130053"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endParaRPr lang="en-US"/>
          </a:p>
        </p:txBody>
      </p:sp>
      <p:sp>
        <p:nvSpPr>
          <p:cNvPr id="130054"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Arial" panose="020B0604020202020204" pitchFamily="34" charset="0"/>
              </a:defRPr>
            </a:lvl1pPr>
          </a:lstStyle>
          <a:p>
            <a:fld id="{47DACE7F-12A1-4815-B59F-BA418676ED54}" type="slidenum">
              <a:rPr lang="en-US" altLang="en-US"/>
              <a:pPr/>
              <a:t>‹#›</a:t>
            </a:fld>
            <a:endParaRPr lang="en-US" altLang="en-US"/>
          </a:p>
        </p:txBody>
      </p:sp>
      <p:grpSp>
        <p:nvGrpSpPr>
          <p:cNvPr id="1031" name="Group 7"/>
          <p:cNvGrpSpPr>
            <a:grpSpLocks/>
          </p:cNvGrpSpPr>
          <p:nvPr/>
        </p:nvGrpSpPr>
        <p:grpSpPr bwMode="auto">
          <a:xfrm>
            <a:off x="279400" y="152400"/>
            <a:ext cx="8686800" cy="1600200"/>
            <a:chOff x="176" y="96"/>
            <a:chExt cx="5472" cy="1008"/>
          </a:xfrm>
        </p:grpSpPr>
        <p:sp>
          <p:nvSpPr>
            <p:cNvPr id="1033"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sp>
          <p:nvSpPr>
            <p:cNvPr id="1035"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sp>
          <p:nvSpPr>
            <p:cNvPr id="1036"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sp>
          <p:nvSpPr>
            <p:cNvPr id="1037"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defRPr/>
              </a:pPr>
              <a:endParaRPr lang="en-US" altLang="en-US" sz="2400"/>
            </a:p>
          </p:txBody>
        </p:sp>
      </p:grpSp>
      <p:sp>
        <p:nvSpPr>
          <p:cNvPr id="8" name="Text Box 10"/>
          <p:cNvSpPr txBox="1">
            <a:spLocks noChangeArrowheads="1"/>
          </p:cNvSpPr>
          <p:nvPr userDrawn="1"/>
        </p:nvSpPr>
        <p:spPr bwMode="auto">
          <a:xfrm>
            <a:off x="8382000" y="6553200"/>
            <a:ext cx="762000" cy="274638"/>
          </a:xfrm>
          <a:prstGeom prst="rect">
            <a:avLst/>
          </a:prstGeom>
          <a:noFill/>
          <a:ln w="9525">
            <a:noFill/>
            <a:miter lim="800000"/>
            <a:headEnd/>
            <a:tailEnd/>
          </a:ln>
          <a:effec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r"/>
            <a:r>
              <a:rPr lang="en-US" altLang="en-US" sz="1200">
                <a:cs typeface="Times New Roman" panose="02020603050405020304" pitchFamily="18" charset="0"/>
              </a:rPr>
              <a:t>2-</a:t>
            </a:r>
            <a:fld id="{620EB8C3-C2B6-48EF-8828-9E29090BE70F}" type="slidenum">
              <a:rPr lang="en-US" altLang="en-US" sz="1200">
                <a:cs typeface="Times New Roman" panose="02020603050405020304" pitchFamily="18" charset="0"/>
              </a:rPr>
              <a:pPr algn="r"/>
              <a:t>‹#›</a:t>
            </a:fld>
            <a:endParaRPr lang="en-US" altLang="en-US" sz="1200">
              <a:cs typeface="Times New Roman" panose="02020603050405020304" pitchFamily="18" charset="0"/>
            </a:endParaRPr>
          </a:p>
        </p:txBody>
      </p:sp>
    </p:spTree>
  </p:cSld>
  <p:clrMap bg1="dk2" tx1="lt1" bg2="dk1" tx2="lt2" accent1="accent1" accent2="accent2" accent3="accent3" accent4="accent4" accent5="accent5" accent6="accent6" hlink="hlink" folHlink="folHlink"/>
  <p:sldLayoutIdLst>
    <p:sldLayoutId id="2147483705"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eaLnBrk="0" fontAlgn="base" hangingPunct="0">
        <a:spcBef>
          <a:spcPct val="20000"/>
        </a:spcBef>
        <a:spcAft>
          <a:spcPct val="0"/>
        </a:spcAft>
        <a:buClr>
          <a:schemeClr val="bg2"/>
        </a:buClr>
        <a:buSzPct val="70000"/>
        <a:buFont typeface="Wingdings" panose="05000000000000000000"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anose="05000000000000000000" pitchFamily="2" charset="2"/>
        <a:buChar char="n"/>
        <a:defRPr sz="2800">
          <a:solidFill>
            <a:schemeClr val="tx1"/>
          </a:solidFill>
          <a:latin typeface="+mn-lt"/>
        </a:defRPr>
      </a:lvl2pPr>
      <a:lvl3pPr marL="1377950" indent="-468313" algn="l" rtl="0" eaLnBrk="0" fontAlgn="base" hangingPunct="0">
        <a:spcBef>
          <a:spcPct val="20000"/>
        </a:spcBef>
        <a:spcAft>
          <a:spcPct val="0"/>
        </a:spcAft>
        <a:buClr>
          <a:schemeClr val="bg2"/>
        </a:buClr>
        <a:buSzPct val="65000"/>
        <a:buFont typeface="Wingdings" panose="05000000000000000000" pitchFamily="2" charset="2"/>
        <a:buChar char="o"/>
        <a:defRPr sz="2400">
          <a:solidFill>
            <a:schemeClr val="tx1"/>
          </a:solidFill>
          <a:latin typeface="+mn-lt"/>
        </a:defRPr>
      </a:lvl3pPr>
      <a:lvl4pPr marL="1827213" indent="-438150" algn="l" rtl="0" eaLnBrk="0" fontAlgn="base" hangingPunct="0">
        <a:spcBef>
          <a:spcPct val="20000"/>
        </a:spcBef>
        <a:spcAft>
          <a:spcPct val="0"/>
        </a:spcAft>
        <a:buClr>
          <a:schemeClr val="accent2"/>
        </a:buClr>
        <a:buSzPct val="75000"/>
        <a:buFont typeface="Wingdings" panose="05000000000000000000" pitchFamily="2" charset="2"/>
        <a:buChar char="n"/>
        <a:defRPr sz="2000">
          <a:solidFill>
            <a:schemeClr val="tx1"/>
          </a:solidFill>
          <a:latin typeface="+mn-lt"/>
        </a:defRPr>
      </a:lvl4pPr>
      <a:lvl5pPr marL="2297113" indent="-468313" algn="l" rtl="0" eaLnBrk="0" fontAlgn="base" hangingPunct="0">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irs.gov/" TargetMode="External"/><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1.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subTitle" idx="1"/>
          </p:nvPr>
        </p:nvSpPr>
        <p:spPr/>
        <p:txBody>
          <a:bodyPr/>
          <a:lstStyle/>
          <a:p>
            <a:pPr eaLnBrk="1" hangingPunct="1"/>
            <a:r>
              <a:rPr lang="en-US" altLang="en-US">
                <a:latin typeface="Arial" panose="020B0604020202020204" pitchFamily="34" charset="0"/>
              </a:rPr>
              <a:t>Financial Statements and Cash Flow</a:t>
            </a:r>
          </a:p>
        </p:txBody>
      </p:sp>
      <p:sp>
        <p:nvSpPr>
          <p:cNvPr id="3075" name="Text Box 5"/>
          <p:cNvSpPr txBox="1">
            <a:spLocks noChangeArrowheads="1"/>
          </p:cNvSpPr>
          <p:nvPr/>
        </p:nvSpPr>
        <p:spPr bwMode="auto">
          <a:xfrm>
            <a:off x="914400" y="1752600"/>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8000">
                <a:latin typeface="Monotype Corsiva" panose="03010101010201010101" pitchFamily="66" charset="0"/>
              </a:rPr>
              <a:t>Chapter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9"/>
          <p:cNvSpPr>
            <a:spLocks noChangeArrowheads="1"/>
          </p:cNvSpPr>
          <p:nvPr/>
        </p:nvSpPr>
        <p:spPr bwMode="auto">
          <a:xfrm>
            <a:off x="3810000" y="2262188"/>
            <a:ext cx="202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Total operating revenues</a:t>
            </a:r>
            <a:endParaRPr lang="en-US" altLang="en-US" sz="2400"/>
          </a:p>
        </p:txBody>
      </p:sp>
      <p:sp>
        <p:nvSpPr>
          <p:cNvPr id="12291" name="Rectangle 10"/>
          <p:cNvSpPr>
            <a:spLocks noChangeArrowheads="1"/>
          </p:cNvSpPr>
          <p:nvPr/>
        </p:nvSpPr>
        <p:spPr bwMode="auto">
          <a:xfrm>
            <a:off x="7734300" y="2262188"/>
            <a:ext cx="558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$2,262</a:t>
            </a:r>
            <a:endParaRPr lang="en-US" altLang="en-US" sz="2400"/>
          </a:p>
        </p:txBody>
      </p:sp>
      <p:sp>
        <p:nvSpPr>
          <p:cNvPr id="12292" name="Rectangle 11"/>
          <p:cNvSpPr>
            <a:spLocks noChangeArrowheads="1"/>
          </p:cNvSpPr>
          <p:nvPr/>
        </p:nvSpPr>
        <p:spPr bwMode="auto">
          <a:xfrm>
            <a:off x="3810000" y="2530475"/>
            <a:ext cx="1520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Cost of goods sold</a:t>
            </a:r>
            <a:endParaRPr lang="en-US" altLang="en-US" sz="2400"/>
          </a:p>
        </p:txBody>
      </p:sp>
      <p:sp>
        <p:nvSpPr>
          <p:cNvPr id="12293" name="Rectangle 12"/>
          <p:cNvSpPr>
            <a:spLocks noChangeArrowheads="1"/>
          </p:cNvSpPr>
          <p:nvPr/>
        </p:nvSpPr>
        <p:spPr bwMode="auto">
          <a:xfrm>
            <a:off x="7721600" y="2530475"/>
            <a:ext cx="558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1,655</a:t>
            </a:r>
            <a:endParaRPr lang="en-US" altLang="en-US" sz="2400"/>
          </a:p>
        </p:txBody>
      </p:sp>
      <p:sp>
        <p:nvSpPr>
          <p:cNvPr id="12294" name="Rectangle 13"/>
          <p:cNvSpPr>
            <a:spLocks noChangeArrowheads="1"/>
          </p:cNvSpPr>
          <p:nvPr/>
        </p:nvSpPr>
        <p:spPr bwMode="auto">
          <a:xfrm>
            <a:off x="3810000" y="2798763"/>
            <a:ext cx="3679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Selling, general, and administrative expenses</a:t>
            </a:r>
            <a:endParaRPr lang="en-US" altLang="en-US" sz="2400"/>
          </a:p>
        </p:txBody>
      </p:sp>
      <p:sp>
        <p:nvSpPr>
          <p:cNvPr id="12295" name="Rectangle 14"/>
          <p:cNvSpPr>
            <a:spLocks noChangeArrowheads="1"/>
          </p:cNvSpPr>
          <p:nvPr/>
        </p:nvSpPr>
        <p:spPr bwMode="auto">
          <a:xfrm>
            <a:off x="7874000" y="2798763"/>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327</a:t>
            </a:r>
            <a:endParaRPr lang="en-US" altLang="en-US" sz="2400"/>
          </a:p>
        </p:txBody>
      </p:sp>
      <p:sp>
        <p:nvSpPr>
          <p:cNvPr id="12296" name="Rectangle 15"/>
          <p:cNvSpPr>
            <a:spLocks noChangeArrowheads="1"/>
          </p:cNvSpPr>
          <p:nvPr/>
        </p:nvSpPr>
        <p:spPr bwMode="auto">
          <a:xfrm>
            <a:off x="3810000" y="3067050"/>
            <a:ext cx="10525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Depreciation</a:t>
            </a:r>
            <a:endParaRPr lang="en-US" altLang="en-US" sz="2400"/>
          </a:p>
        </p:txBody>
      </p:sp>
      <p:sp>
        <p:nvSpPr>
          <p:cNvPr id="12297" name="Rectangle 16"/>
          <p:cNvSpPr>
            <a:spLocks noChangeArrowheads="1"/>
          </p:cNvSpPr>
          <p:nvPr/>
        </p:nvSpPr>
        <p:spPr bwMode="auto">
          <a:xfrm>
            <a:off x="7975600" y="3067050"/>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90</a:t>
            </a:r>
            <a:endParaRPr lang="en-US" altLang="en-US" sz="2400"/>
          </a:p>
        </p:txBody>
      </p:sp>
      <p:sp>
        <p:nvSpPr>
          <p:cNvPr id="12298" name="Rectangle 17"/>
          <p:cNvSpPr>
            <a:spLocks noChangeArrowheads="1"/>
          </p:cNvSpPr>
          <p:nvPr/>
        </p:nvSpPr>
        <p:spPr bwMode="auto">
          <a:xfrm>
            <a:off x="3810000" y="3335338"/>
            <a:ext cx="14652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Operating income</a:t>
            </a:r>
            <a:endParaRPr lang="en-US" altLang="en-US" sz="2400"/>
          </a:p>
        </p:txBody>
      </p:sp>
      <p:sp>
        <p:nvSpPr>
          <p:cNvPr id="12299" name="Rectangle 18"/>
          <p:cNvSpPr>
            <a:spLocks noChangeArrowheads="1"/>
          </p:cNvSpPr>
          <p:nvPr/>
        </p:nvSpPr>
        <p:spPr bwMode="auto">
          <a:xfrm>
            <a:off x="7886700" y="3335338"/>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$190</a:t>
            </a:r>
            <a:endParaRPr lang="en-US" altLang="en-US" sz="2400"/>
          </a:p>
        </p:txBody>
      </p:sp>
      <p:sp>
        <p:nvSpPr>
          <p:cNvPr id="12300" name="Rectangle 19"/>
          <p:cNvSpPr>
            <a:spLocks noChangeArrowheads="1"/>
          </p:cNvSpPr>
          <p:nvPr/>
        </p:nvSpPr>
        <p:spPr bwMode="auto">
          <a:xfrm>
            <a:off x="3810000" y="3603625"/>
            <a:ext cx="11144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Other income</a:t>
            </a:r>
            <a:endParaRPr lang="en-US" altLang="en-US" sz="2400"/>
          </a:p>
        </p:txBody>
      </p:sp>
      <p:sp>
        <p:nvSpPr>
          <p:cNvPr id="12301" name="Rectangle 20"/>
          <p:cNvSpPr>
            <a:spLocks noChangeArrowheads="1"/>
          </p:cNvSpPr>
          <p:nvPr/>
        </p:nvSpPr>
        <p:spPr bwMode="auto">
          <a:xfrm>
            <a:off x="8077200" y="3581400"/>
            <a:ext cx="203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29</a:t>
            </a:r>
            <a:endParaRPr lang="en-US" altLang="en-US" sz="2400"/>
          </a:p>
        </p:txBody>
      </p:sp>
      <p:sp>
        <p:nvSpPr>
          <p:cNvPr id="12302" name="Rectangle 21"/>
          <p:cNvSpPr>
            <a:spLocks noChangeArrowheads="1"/>
          </p:cNvSpPr>
          <p:nvPr/>
        </p:nvSpPr>
        <p:spPr bwMode="auto">
          <a:xfrm>
            <a:off x="3810000" y="3873500"/>
            <a:ext cx="2762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Earnings before interest and taxes</a:t>
            </a:r>
            <a:endParaRPr lang="en-US" altLang="en-US" sz="2400"/>
          </a:p>
        </p:txBody>
      </p:sp>
      <p:sp>
        <p:nvSpPr>
          <p:cNvPr id="12303" name="Rectangle 22"/>
          <p:cNvSpPr>
            <a:spLocks noChangeArrowheads="1"/>
          </p:cNvSpPr>
          <p:nvPr/>
        </p:nvSpPr>
        <p:spPr bwMode="auto">
          <a:xfrm>
            <a:off x="7886700" y="3873500"/>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$219</a:t>
            </a:r>
            <a:endParaRPr lang="en-US" altLang="en-US" sz="2400"/>
          </a:p>
        </p:txBody>
      </p:sp>
      <p:sp>
        <p:nvSpPr>
          <p:cNvPr id="12304" name="Rectangle 23"/>
          <p:cNvSpPr>
            <a:spLocks noChangeArrowheads="1"/>
          </p:cNvSpPr>
          <p:nvPr/>
        </p:nvSpPr>
        <p:spPr bwMode="auto">
          <a:xfrm>
            <a:off x="3810000" y="4141788"/>
            <a:ext cx="13192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Interest expense</a:t>
            </a:r>
            <a:endParaRPr lang="en-US" altLang="en-US" sz="2400"/>
          </a:p>
        </p:txBody>
      </p:sp>
      <p:sp>
        <p:nvSpPr>
          <p:cNvPr id="12305" name="Rectangle 24"/>
          <p:cNvSpPr>
            <a:spLocks noChangeArrowheads="1"/>
          </p:cNvSpPr>
          <p:nvPr/>
        </p:nvSpPr>
        <p:spPr bwMode="auto">
          <a:xfrm>
            <a:off x="7988300" y="4141788"/>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49</a:t>
            </a:r>
            <a:endParaRPr lang="en-US" altLang="en-US" sz="2400"/>
          </a:p>
        </p:txBody>
      </p:sp>
      <p:sp>
        <p:nvSpPr>
          <p:cNvPr id="12306" name="Rectangle 25"/>
          <p:cNvSpPr>
            <a:spLocks noChangeArrowheads="1"/>
          </p:cNvSpPr>
          <p:nvPr/>
        </p:nvSpPr>
        <p:spPr bwMode="auto">
          <a:xfrm>
            <a:off x="3810000" y="4410075"/>
            <a:ext cx="1171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Pretax income</a:t>
            </a:r>
            <a:endParaRPr lang="en-US" altLang="en-US" sz="2400"/>
          </a:p>
        </p:txBody>
      </p:sp>
      <p:sp>
        <p:nvSpPr>
          <p:cNvPr id="12307" name="Rectangle 26"/>
          <p:cNvSpPr>
            <a:spLocks noChangeArrowheads="1"/>
          </p:cNvSpPr>
          <p:nvPr/>
        </p:nvSpPr>
        <p:spPr bwMode="auto">
          <a:xfrm>
            <a:off x="7886700" y="4410075"/>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$170</a:t>
            </a:r>
            <a:endParaRPr lang="en-US" altLang="en-US" sz="2400"/>
          </a:p>
        </p:txBody>
      </p:sp>
      <p:sp>
        <p:nvSpPr>
          <p:cNvPr id="12308" name="Rectangle 27"/>
          <p:cNvSpPr>
            <a:spLocks noChangeArrowheads="1"/>
          </p:cNvSpPr>
          <p:nvPr/>
        </p:nvSpPr>
        <p:spPr bwMode="auto">
          <a:xfrm>
            <a:off x="3810000" y="4678363"/>
            <a:ext cx="4857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Taxes</a:t>
            </a:r>
            <a:endParaRPr lang="en-US" altLang="en-US" sz="2400"/>
          </a:p>
        </p:txBody>
      </p:sp>
      <p:sp>
        <p:nvSpPr>
          <p:cNvPr id="12309" name="Rectangle 28"/>
          <p:cNvSpPr>
            <a:spLocks noChangeArrowheads="1"/>
          </p:cNvSpPr>
          <p:nvPr/>
        </p:nvSpPr>
        <p:spPr bwMode="auto">
          <a:xfrm>
            <a:off x="7975600" y="4678363"/>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84</a:t>
            </a:r>
            <a:endParaRPr lang="en-US" altLang="en-US" sz="2400"/>
          </a:p>
        </p:txBody>
      </p:sp>
      <p:sp>
        <p:nvSpPr>
          <p:cNvPr id="12310" name="Rectangle 29"/>
          <p:cNvSpPr>
            <a:spLocks noChangeArrowheads="1"/>
          </p:cNvSpPr>
          <p:nvPr/>
        </p:nvSpPr>
        <p:spPr bwMode="auto">
          <a:xfrm>
            <a:off x="3810000" y="4946650"/>
            <a:ext cx="11874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Current: $71</a:t>
            </a:r>
            <a:endParaRPr lang="en-US" altLang="en-US" sz="2400"/>
          </a:p>
        </p:txBody>
      </p:sp>
      <p:sp>
        <p:nvSpPr>
          <p:cNvPr id="12311" name="Rectangle 30"/>
          <p:cNvSpPr>
            <a:spLocks noChangeArrowheads="1"/>
          </p:cNvSpPr>
          <p:nvPr/>
        </p:nvSpPr>
        <p:spPr bwMode="auto">
          <a:xfrm>
            <a:off x="3810000" y="5214938"/>
            <a:ext cx="1289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Deferred: $13</a:t>
            </a:r>
            <a:endParaRPr lang="en-US" altLang="en-US" sz="2400"/>
          </a:p>
        </p:txBody>
      </p:sp>
      <p:sp>
        <p:nvSpPr>
          <p:cNvPr id="12312" name="Rectangle 31"/>
          <p:cNvSpPr>
            <a:spLocks noChangeArrowheads="1"/>
          </p:cNvSpPr>
          <p:nvPr/>
        </p:nvSpPr>
        <p:spPr bwMode="auto">
          <a:xfrm>
            <a:off x="3810000" y="5483225"/>
            <a:ext cx="9445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Net income</a:t>
            </a:r>
            <a:endParaRPr lang="en-US" altLang="en-US" sz="2400"/>
          </a:p>
        </p:txBody>
      </p:sp>
      <p:sp>
        <p:nvSpPr>
          <p:cNvPr id="12313" name="Rectangle 32"/>
          <p:cNvSpPr>
            <a:spLocks noChangeArrowheads="1"/>
          </p:cNvSpPr>
          <p:nvPr/>
        </p:nvSpPr>
        <p:spPr bwMode="auto">
          <a:xfrm>
            <a:off x="7988300" y="5483225"/>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$86</a:t>
            </a:r>
            <a:endParaRPr lang="en-US" altLang="en-US" sz="2400"/>
          </a:p>
        </p:txBody>
      </p:sp>
      <p:sp>
        <p:nvSpPr>
          <p:cNvPr id="12314" name="Rectangle 33"/>
          <p:cNvSpPr>
            <a:spLocks noChangeArrowheads="1"/>
          </p:cNvSpPr>
          <p:nvPr/>
        </p:nvSpPr>
        <p:spPr bwMode="auto">
          <a:xfrm>
            <a:off x="3810000" y="5751513"/>
            <a:ext cx="44719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Addition to retained earnings:                               $43</a:t>
            </a:r>
            <a:endParaRPr lang="en-US" altLang="en-US" sz="2400"/>
          </a:p>
        </p:txBody>
      </p:sp>
      <p:sp>
        <p:nvSpPr>
          <p:cNvPr id="12315" name="Rectangle 34"/>
          <p:cNvSpPr>
            <a:spLocks noChangeArrowheads="1"/>
          </p:cNvSpPr>
          <p:nvPr/>
        </p:nvSpPr>
        <p:spPr bwMode="auto">
          <a:xfrm>
            <a:off x="3810000" y="6019800"/>
            <a:ext cx="44497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Dividends:                                                             $43</a:t>
            </a:r>
            <a:endParaRPr lang="en-US" altLang="en-US" sz="2400"/>
          </a:p>
        </p:txBody>
      </p:sp>
      <p:sp>
        <p:nvSpPr>
          <p:cNvPr id="12316" name="Rectangle 35"/>
          <p:cNvSpPr>
            <a:spLocks noChangeArrowheads="1"/>
          </p:cNvSpPr>
          <p:nvPr/>
        </p:nvSpPr>
        <p:spPr bwMode="auto">
          <a:xfrm>
            <a:off x="7670800" y="3309938"/>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2317" name="Rectangle 36"/>
          <p:cNvSpPr>
            <a:spLocks noChangeArrowheads="1"/>
          </p:cNvSpPr>
          <p:nvPr/>
        </p:nvSpPr>
        <p:spPr bwMode="auto">
          <a:xfrm>
            <a:off x="7670800" y="5457825"/>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2318" name="Line 37"/>
          <p:cNvSpPr>
            <a:spLocks noChangeShapeType="1"/>
          </p:cNvSpPr>
          <p:nvPr/>
        </p:nvSpPr>
        <p:spPr bwMode="auto">
          <a:xfrm>
            <a:off x="7670800" y="5726113"/>
            <a:ext cx="725488" cy="1587"/>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19" name="Rectangle 38"/>
          <p:cNvSpPr>
            <a:spLocks noChangeArrowheads="1"/>
          </p:cNvSpPr>
          <p:nvPr/>
        </p:nvSpPr>
        <p:spPr bwMode="auto">
          <a:xfrm>
            <a:off x="7670800" y="5716588"/>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2320" name="Rectangle 39"/>
          <p:cNvSpPr>
            <a:spLocks noChangeArrowheads="1"/>
          </p:cNvSpPr>
          <p:nvPr/>
        </p:nvSpPr>
        <p:spPr bwMode="auto">
          <a:xfrm>
            <a:off x="7669213" y="3303588"/>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2321" name="Rectangle 40"/>
          <p:cNvSpPr>
            <a:spLocks noChangeArrowheads="1"/>
          </p:cNvSpPr>
          <p:nvPr/>
        </p:nvSpPr>
        <p:spPr bwMode="auto">
          <a:xfrm>
            <a:off x="7683500" y="3836988"/>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2322" name="Rectangle 41"/>
          <p:cNvSpPr>
            <a:spLocks noChangeArrowheads="1"/>
          </p:cNvSpPr>
          <p:nvPr/>
        </p:nvSpPr>
        <p:spPr bwMode="auto">
          <a:xfrm>
            <a:off x="7670800" y="5767388"/>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86058" name="AutoShape 42"/>
          <p:cNvSpPr>
            <a:spLocks/>
          </p:cNvSpPr>
          <p:nvPr/>
        </p:nvSpPr>
        <p:spPr bwMode="auto">
          <a:xfrm>
            <a:off x="3455988" y="3595688"/>
            <a:ext cx="304800" cy="990600"/>
          </a:xfrm>
          <a:prstGeom prst="leftBrace">
            <a:avLst>
              <a:gd name="adj1" fmla="val 27083"/>
              <a:gd name="adj2" fmla="val 50000"/>
            </a:avLst>
          </a:prstGeom>
          <a:noFill/>
          <a:ln w="12700">
            <a:solidFill>
              <a:srgbClr val="663300"/>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endParaRPr lang="en-US" altLang="en-US" sz="2400"/>
          </a:p>
        </p:txBody>
      </p:sp>
      <p:sp>
        <p:nvSpPr>
          <p:cNvPr id="86059" name="Text Box 43"/>
          <p:cNvSpPr txBox="1">
            <a:spLocks noChangeArrowheads="1"/>
          </p:cNvSpPr>
          <p:nvPr/>
        </p:nvSpPr>
        <p:spPr bwMode="auto">
          <a:xfrm>
            <a:off x="712788" y="2300288"/>
            <a:ext cx="25146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2400"/>
              <a:t>The non-operating section of the income statement includes all financing costs, such as interest expense.</a:t>
            </a:r>
          </a:p>
        </p:txBody>
      </p:sp>
      <p:sp>
        <p:nvSpPr>
          <p:cNvPr id="12325" name="Rectangle 44"/>
          <p:cNvSpPr>
            <a:spLocks noChangeArrowheads="1"/>
          </p:cNvSpPr>
          <p:nvPr/>
        </p:nvSpPr>
        <p:spPr bwMode="auto">
          <a:xfrm>
            <a:off x="7669213" y="4383088"/>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2326" name="Rectangle 48"/>
          <p:cNvSpPr>
            <a:spLocks noGrp="1" noChangeArrowheads="1"/>
          </p:cNvSpPr>
          <p:nvPr>
            <p:ph type="title"/>
          </p:nvPr>
        </p:nvSpPr>
        <p:spPr>
          <a:xfrm>
            <a:off x="457200" y="609600"/>
            <a:ext cx="8229600" cy="1143000"/>
          </a:xfrm>
        </p:spPr>
        <p:txBody>
          <a:bodyPr/>
          <a:lstStyle/>
          <a:p>
            <a:pPr eaLnBrk="1" hangingPunct="1"/>
            <a:r>
              <a:rPr lang="en-US" altLang="en-US"/>
              <a:t>U.S.C.C. Income Statement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6058"/>
                                        </p:tgtEl>
                                        <p:attrNameLst>
                                          <p:attrName>style.visibility</p:attrName>
                                        </p:attrNameLst>
                                      </p:cBhvr>
                                      <p:to>
                                        <p:strVal val="visible"/>
                                      </p:to>
                                    </p:set>
                                    <p:anim calcmode="lin" valueType="num">
                                      <p:cBhvr>
                                        <p:cTn id="7" dur="500" fill="hold"/>
                                        <p:tgtEl>
                                          <p:spTgt spid="86058"/>
                                        </p:tgtEl>
                                        <p:attrNameLst>
                                          <p:attrName>ppt_w</p:attrName>
                                        </p:attrNameLst>
                                      </p:cBhvr>
                                      <p:tavLst>
                                        <p:tav tm="0">
                                          <p:val>
                                            <p:fltVal val="0"/>
                                          </p:val>
                                        </p:tav>
                                        <p:tav tm="100000">
                                          <p:val>
                                            <p:strVal val="#ppt_w"/>
                                          </p:val>
                                        </p:tav>
                                      </p:tavLst>
                                    </p:anim>
                                    <p:anim calcmode="lin" valueType="num">
                                      <p:cBhvr>
                                        <p:cTn id="8" dur="500" fill="hold"/>
                                        <p:tgtEl>
                                          <p:spTgt spid="86058"/>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86059"/>
                                        </p:tgtEl>
                                        <p:attrNameLst>
                                          <p:attrName>style.visibility</p:attrName>
                                        </p:attrNameLst>
                                      </p:cBhvr>
                                      <p:to>
                                        <p:strVal val="visible"/>
                                      </p:to>
                                    </p:set>
                                    <p:animEffect transition="in" filter="fade">
                                      <p:cBhvr>
                                        <p:cTn id="12" dur="1000"/>
                                        <p:tgtEl>
                                          <p:spTgt spid="86059"/>
                                        </p:tgtEl>
                                      </p:cBhvr>
                                    </p:animEffect>
                                    <p:anim calcmode="lin" valueType="num">
                                      <p:cBhvr>
                                        <p:cTn id="13" dur="1000" fill="hold"/>
                                        <p:tgtEl>
                                          <p:spTgt spid="86059"/>
                                        </p:tgtEl>
                                        <p:attrNameLst>
                                          <p:attrName>ppt_x</p:attrName>
                                        </p:attrNameLst>
                                      </p:cBhvr>
                                      <p:tavLst>
                                        <p:tav tm="0">
                                          <p:val>
                                            <p:strVal val="#ppt_x"/>
                                          </p:val>
                                        </p:tav>
                                        <p:tav tm="100000">
                                          <p:val>
                                            <p:strVal val="#ppt_x"/>
                                          </p:val>
                                        </p:tav>
                                      </p:tavLst>
                                    </p:anim>
                                    <p:anim calcmode="lin" valueType="num">
                                      <p:cBhvr>
                                        <p:cTn id="14" dur="1000" fill="hold"/>
                                        <p:tgtEl>
                                          <p:spTgt spid="860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58" grpId="0" animBg="1" autoUpdateAnimBg="0"/>
      <p:bldP spid="8605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9"/>
          <p:cNvSpPr>
            <a:spLocks noChangeArrowheads="1"/>
          </p:cNvSpPr>
          <p:nvPr/>
        </p:nvSpPr>
        <p:spPr bwMode="auto">
          <a:xfrm>
            <a:off x="3859213" y="2324100"/>
            <a:ext cx="202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Total operating revenues</a:t>
            </a:r>
            <a:endParaRPr lang="en-US" altLang="en-US" sz="2400"/>
          </a:p>
        </p:txBody>
      </p:sp>
      <p:sp>
        <p:nvSpPr>
          <p:cNvPr id="13315" name="Rectangle 10"/>
          <p:cNvSpPr>
            <a:spLocks noChangeArrowheads="1"/>
          </p:cNvSpPr>
          <p:nvPr/>
        </p:nvSpPr>
        <p:spPr bwMode="auto">
          <a:xfrm>
            <a:off x="3859213" y="2592388"/>
            <a:ext cx="1520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Cost of goods sold</a:t>
            </a:r>
            <a:endParaRPr lang="en-US" altLang="en-US" sz="2400"/>
          </a:p>
        </p:txBody>
      </p:sp>
      <p:sp>
        <p:nvSpPr>
          <p:cNvPr id="13316" name="Rectangle 11"/>
          <p:cNvSpPr>
            <a:spLocks noChangeArrowheads="1"/>
          </p:cNvSpPr>
          <p:nvPr/>
        </p:nvSpPr>
        <p:spPr bwMode="auto">
          <a:xfrm>
            <a:off x="3859213" y="2860675"/>
            <a:ext cx="3679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Selling, general, and administrative expenses</a:t>
            </a:r>
            <a:endParaRPr lang="en-US" altLang="en-US" sz="2400"/>
          </a:p>
        </p:txBody>
      </p:sp>
      <p:sp>
        <p:nvSpPr>
          <p:cNvPr id="13317" name="Rectangle 12"/>
          <p:cNvSpPr>
            <a:spLocks noChangeArrowheads="1"/>
          </p:cNvSpPr>
          <p:nvPr/>
        </p:nvSpPr>
        <p:spPr bwMode="auto">
          <a:xfrm>
            <a:off x="3859213" y="3128963"/>
            <a:ext cx="10525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Depreciation</a:t>
            </a:r>
            <a:endParaRPr lang="en-US" altLang="en-US" sz="2400"/>
          </a:p>
        </p:txBody>
      </p:sp>
      <p:sp>
        <p:nvSpPr>
          <p:cNvPr id="13318" name="Rectangle 13"/>
          <p:cNvSpPr>
            <a:spLocks noChangeArrowheads="1"/>
          </p:cNvSpPr>
          <p:nvPr/>
        </p:nvSpPr>
        <p:spPr bwMode="auto">
          <a:xfrm>
            <a:off x="3859213" y="3397250"/>
            <a:ext cx="14652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Operating income</a:t>
            </a:r>
            <a:endParaRPr lang="en-US" altLang="en-US" sz="2400"/>
          </a:p>
        </p:txBody>
      </p:sp>
      <p:sp>
        <p:nvSpPr>
          <p:cNvPr id="13319" name="Rectangle 14"/>
          <p:cNvSpPr>
            <a:spLocks noChangeArrowheads="1"/>
          </p:cNvSpPr>
          <p:nvPr/>
        </p:nvSpPr>
        <p:spPr bwMode="auto">
          <a:xfrm>
            <a:off x="3859213" y="3665538"/>
            <a:ext cx="11144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Other income</a:t>
            </a:r>
            <a:endParaRPr lang="en-US" altLang="en-US" sz="2400"/>
          </a:p>
        </p:txBody>
      </p:sp>
      <p:sp>
        <p:nvSpPr>
          <p:cNvPr id="13320" name="Rectangle 15"/>
          <p:cNvSpPr>
            <a:spLocks noChangeArrowheads="1"/>
          </p:cNvSpPr>
          <p:nvPr/>
        </p:nvSpPr>
        <p:spPr bwMode="auto">
          <a:xfrm>
            <a:off x="3859213" y="3935413"/>
            <a:ext cx="2762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Earnings before interest and taxes</a:t>
            </a:r>
            <a:endParaRPr lang="en-US" altLang="en-US" sz="2400"/>
          </a:p>
        </p:txBody>
      </p:sp>
      <p:sp>
        <p:nvSpPr>
          <p:cNvPr id="13321" name="Rectangle 16"/>
          <p:cNvSpPr>
            <a:spLocks noChangeArrowheads="1"/>
          </p:cNvSpPr>
          <p:nvPr/>
        </p:nvSpPr>
        <p:spPr bwMode="auto">
          <a:xfrm>
            <a:off x="3859213" y="4203700"/>
            <a:ext cx="13192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Interest expense</a:t>
            </a:r>
            <a:endParaRPr lang="en-US" altLang="en-US" sz="2400"/>
          </a:p>
        </p:txBody>
      </p:sp>
      <p:sp>
        <p:nvSpPr>
          <p:cNvPr id="13322" name="Rectangle 17"/>
          <p:cNvSpPr>
            <a:spLocks noChangeArrowheads="1"/>
          </p:cNvSpPr>
          <p:nvPr/>
        </p:nvSpPr>
        <p:spPr bwMode="auto">
          <a:xfrm>
            <a:off x="3859213" y="4471988"/>
            <a:ext cx="1171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Pretax income</a:t>
            </a:r>
            <a:endParaRPr lang="en-US" altLang="en-US" sz="2400"/>
          </a:p>
        </p:txBody>
      </p:sp>
      <p:sp>
        <p:nvSpPr>
          <p:cNvPr id="13323" name="Rectangle 18"/>
          <p:cNvSpPr>
            <a:spLocks noChangeArrowheads="1"/>
          </p:cNvSpPr>
          <p:nvPr/>
        </p:nvSpPr>
        <p:spPr bwMode="auto">
          <a:xfrm>
            <a:off x="3859213" y="4740275"/>
            <a:ext cx="4857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Taxes</a:t>
            </a:r>
            <a:endParaRPr lang="en-US" altLang="en-US" sz="2400"/>
          </a:p>
        </p:txBody>
      </p:sp>
      <p:sp>
        <p:nvSpPr>
          <p:cNvPr id="13324" name="Rectangle 19"/>
          <p:cNvSpPr>
            <a:spLocks noChangeArrowheads="1"/>
          </p:cNvSpPr>
          <p:nvPr/>
        </p:nvSpPr>
        <p:spPr bwMode="auto">
          <a:xfrm>
            <a:off x="3859213" y="5008563"/>
            <a:ext cx="11874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Current: $71</a:t>
            </a:r>
            <a:endParaRPr lang="en-US" altLang="en-US" sz="2400"/>
          </a:p>
        </p:txBody>
      </p:sp>
      <p:sp>
        <p:nvSpPr>
          <p:cNvPr id="13325" name="Rectangle 20"/>
          <p:cNvSpPr>
            <a:spLocks noChangeArrowheads="1"/>
          </p:cNvSpPr>
          <p:nvPr/>
        </p:nvSpPr>
        <p:spPr bwMode="auto">
          <a:xfrm>
            <a:off x="3859213" y="5276850"/>
            <a:ext cx="1289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Deferred: $13</a:t>
            </a:r>
            <a:endParaRPr lang="en-US" altLang="en-US" sz="2400"/>
          </a:p>
        </p:txBody>
      </p:sp>
      <p:sp>
        <p:nvSpPr>
          <p:cNvPr id="13326" name="Rectangle 21"/>
          <p:cNvSpPr>
            <a:spLocks noChangeArrowheads="1"/>
          </p:cNvSpPr>
          <p:nvPr/>
        </p:nvSpPr>
        <p:spPr bwMode="auto">
          <a:xfrm>
            <a:off x="3859213" y="5545138"/>
            <a:ext cx="9445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Net income</a:t>
            </a:r>
            <a:endParaRPr lang="en-US" altLang="en-US" sz="2400"/>
          </a:p>
        </p:txBody>
      </p:sp>
      <p:sp>
        <p:nvSpPr>
          <p:cNvPr id="13327" name="Rectangle 22"/>
          <p:cNvSpPr>
            <a:spLocks noChangeArrowheads="1"/>
          </p:cNvSpPr>
          <p:nvPr/>
        </p:nvSpPr>
        <p:spPr bwMode="auto">
          <a:xfrm>
            <a:off x="3859213" y="5813425"/>
            <a:ext cx="44719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Addition to retained earnings:                               $43</a:t>
            </a:r>
            <a:endParaRPr lang="en-US" altLang="en-US" sz="2400"/>
          </a:p>
        </p:txBody>
      </p:sp>
      <p:sp>
        <p:nvSpPr>
          <p:cNvPr id="13328" name="Rectangle 23"/>
          <p:cNvSpPr>
            <a:spLocks noChangeArrowheads="1"/>
          </p:cNvSpPr>
          <p:nvPr/>
        </p:nvSpPr>
        <p:spPr bwMode="auto">
          <a:xfrm>
            <a:off x="3859213" y="6081713"/>
            <a:ext cx="44497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Dividends:                                                             $43</a:t>
            </a:r>
            <a:endParaRPr lang="en-US" altLang="en-US" sz="2400"/>
          </a:p>
        </p:txBody>
      </p:sp>
      <p:sp>
        <p:nvSpPr>
          <p:cNvPr id="87064" name="AutoShape 24"/>
          <p:cNvSpPr>
            <a:spLocks/>
          </p:cNvSpPr>
          <p:nvPr/>
        </p:nvSpPr>
        <p:spPr bwMode="auto">
          <a:xfrm>
            <a:off x="3429000" y="4495800"/>
            <a:ext cx="304800" cy="990600"/>
          </a:xfrm>
          <a:prstGeom prst="leftBrace">
            <a:avLst>
              <a:gd name="adj1" fmla="val 27083"/>
              <a:gd name="adj2" fmla="val 50000"/>
            </a:avLst>
          </a:prstGeom>
          <a:noFill/>
          <a:ln w="12700">
            <a:solidFill>
              <a:srgbClr val="663300"/>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endParaRPr lang="en-US" altLang="en-US" sz="2400"/>
          </a:p>
        </p:txBody>
      </p:sp>
      <p:sp>
        <p:nvSpPr>
          <p:cNvPr id="87065" name="Text Box 25"/>
          <p:cNvSpPr txBox="1">
            <a:spLocks noChangeArrowheads="1"/>
          </p:cNvSpPr>
          <p:nvPr/>
        </p:nvSpPr>
        <p:spPr bwMode="auto">
          <a:xfrm>
            <a:off x="685800" y="4038600"/>
            <a:ext cx="2514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2400"/>
              <a:t>Usually a separate section reports the amount of taxes levied on income.</a:t>
            </a:r>
          </a:p>
        </p:txBody>
      </p:sp>
      <p:sp>
        <p:nvSpPr>
          <p:cNvPr id="13331" name="Rectangle 26"/>
          <p:cNvSpPr>
            <a:spLocks noChangeArrowheads="1"/>
          </p:cNvSpPr>
          <p:nvPr/>
        </p:nvSpPr>
        <p:spPr bwMode="auto">
          <a:xfrm>
            <a:off x="7783513" y="2324100"/>
            <a:ext cx="558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$2,262</a:t>
            </a:r>
            <a:endParaRPr lang="en-US" altLang="en-US" sz="2400"/>
          </a:p>
        </p:txBody>
      </p:sp>
      <p:sp>
        <p:nvSpPr>
          <p:cNvPr id="13332" name="Rectangle 27"/>
          <p:cNvSpPr>
            <a:spLocks noChangeArrowheads="1"/>
          </p:cNvSpPr>
          <p:nvPr/>
        </p:nvSpPr>
        <p:spPr bwMode="auto">
          <a:xfrm>
            <a:off x="7770813" y="2592388"/>
            <a:ext cx="558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1,655</a:t>
            </a:r>
            <a:endParaRPr lang="en-US" altLang="en-US" sz="2400"/>
          </a:p>
        </p:txBody>
      </p:sp>
      <p:sp>
        <p:nvSpPr>
          <p:cNvPr id="13333" name="Rectangle 28"/>
          <p:cNvSpPr>
            <a:spLocks noChangeArrowheads="1"/>
          </p:cNvSpPr>
          <p:nvPr/>
        </p:nvSpPr>
        <p:spPr bwMode="auto">
          <a:xfrm>
            <a:off x="7923213" y="2860675"/>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327</a:t>
            </a:r>
            <a:endParaRPr lang="en-US" altLang="en-US" sz="2400"/>
          </a:p>
        </p:txBody>
      </p:sp>
      <p:sp>
        <p:nvSpPr>
          <p:cNvPr id="13334" name="Rectangle 29"/>
          <p:cNvSpPr>
            <a:spLocks noChangeArrowheads="1"/>
          </p:cNvSpPr>
          <p:nvPr/>
        </p:nvSpPr>
        <p:spPr bwMode="auto">
          <a:xfrm>
            <a:off x="8024813" y="3128963"/>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90</a:t>
            </a:r>
            <a:endParaRPr lang="en-US" altLang="en-US" sz="2400"/>
          </a:p>
        </p:txBody>
      </p:sp>
      <p:sp>
        <p:nvSpPr>
          <p:cNvPr id="13335" name="Rectangle 30"/>
          <p:cNvSpPr>
            <a:spLocks noChangeArrowheads="1"/>
          </p:cNvSpPr>
          <p:nvPr/>
        </p:nvSpPr>
        <p:spPr bwMode="auto">
          <a:xfrm>
            <a:off x="7935913" y="3397250"/>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$190</a:t>
            </a:r>
            <a:endParaRPr lang="en-US" altLang="en-US" sz="2400"/>
          </a:p>
        </p:txBody>
      </p:sp>
      <p:sp>
        <p:nvSpPr>
          <p:cNvPr id="13336" name="Rectangle 31"/>
          <p:cNvSpPr>
            <a:spLocks noChangeArrowheads="1"/>
          </p:cNvSpPr>
          <p:nvPr/>
        </p:nvSpPr>
        <p:spPr bwMode="auto">
          <a:xfrm>
            <a:off x="8153400" y="3657600"/>
            <a:ext cx="203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29</a:t>
            </a:r>
            <a:endParaRPr lang="en-US" altLang="en-US" sz="2400"/>
          </a:p>
        </p:txBody>
      </p:sp>
      <p:sp>
        <p:nvSpPr>
          <p:cNvPr id="13337" name="Rectangle 32"/>
          <p:cNvSpPr>
            <a:spLocks noChangeArrowheads="1"/>
          </p:cNvSpPr>
          <p:nvPr/>
        </p:nvSpPr>
        <p:spPr bwMode="auto">
          <a:xfrm>
            <a:off x="7935913" y="3935413"/>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$219</a:t>
            </a:r>
            <a:endParaRPr lang="en-US" altLang="en-US" sz="2400"/>
          </a:p>
        </p:txBody>
      </p:sp>
      <p:sp>
        <p:nvSpPr>
          <p:cNvPr id="13338" name="Rectangle 33"/>
          <p:cNvSpPr>
            <a:spLocks noChangeArrowheads="1"/>
          </p:cNvSpPr>
          <p:nvPr/>
        </p:nvSpPr>
        <p:spPr bwMode="auto">
          <a:xfrm>
            <a:off x="8037513" y="4203700"/>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49</a:t>
            </a:r>
            <a:endParaRPr lang="en-US" altLang="en-US" sz="2400"/>
          </a:p>
        </p:txBody>
      </p:sp>
      <p:sp>
        <p:nvSpPr>
          <p:cNvPr id="13339" name="Rectangle 34"/>
          <p:cNvSpPr>
            <a:spLocks noChangeArrowheads="1"/>
          </p:cNvSpPr>
          <p:nvPr/>
        </p:nvSpPr>
        <p:spPr bwMode="auto">
          <a:xfrm>
            <a:off x="7935913" y="4471988"/>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$170</a:t>
            </a:r>
            <a:endParaRPr lang="en-US" altLang="en-US" sz="2400"/>
          </a:p>
        </p:txBody>
      </p:sp>
      <p:sp>
        <p:nvSpPr>
          <p:cNvPr id="13340" name="Rectangle 35"/>
          <p:cNvSpPr>
            <a:spLocks noChangeArrowheads="1"/>
          </p:cNvSpPr>
          <p:nvPr/>
        </p:nvSpPr>
        <p:spPr bwMode="auto">
          <a:xfrm>
            <a:off x="8024813" y="4740275"/>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84</a:t>
            </a:r>
            <a:endParaRPr lang="en-US" altLang="en-US" sz="2400"/>
          </a:p>
        </p:txBody>
      </p:sp>
      <p:sp>
        <p:nvSpPr>
          <p:cNvPr id="13341" name="Rectangle 36"/>
          <p:cNvSpPr>
            <a:spLocks noChangeArrowheads="1"/>
          </p:cNvSpPr>
          <p:nvPr/>
        </p:nvSpPr>
        <p:spPr bwMode="auto">
          <a:xfrm>
            <a:off x="8037513" y="5545138"/>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$86</a:t>
            </a:r>
            <a:endParaRPr lang="en-US" altLang="en-US" sz="2400"/>
          </a:p>
        </p:txBody>
      </p:sp>
      <p:sp>
        <p:nvSpPr>
          <p:cNvPr id="13342" name="Rectangle 37"/>
          <p:cNvSpPr>
            <a:spLocks noChangeArrowheads="1"/>
          </p:cNvSpPr>
          <p:nvPr/>
        </p:nvSpPr>
        <p:spPr bwMode="auto">
          <a:xfrm>
            <a:off x="7720013" y="3371850"/>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3343" name="Rectangle 38"/>
          <p:cNvSpPr>
            <a:spLocks noChangeArrowheads="1"/>
          </p:cNvSpPr>
          <p:nvPr/>
        </p:nvSpPr>
        <p:spPr bwMode="auto">
          <a:xfrm>
            <a:off x="7720013" y="5519738"/>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3344" name="Line 39"/>
          <p:cNvSpPr>
            <a:spLocks noChangeShapeType="1"/>
          </p:cNvSpPr>
          <p:nvPr/>
        </p:nvSpPr>
        <p:spPr bwMode="auto">
          <a:xfrm>
            <a:off x="7720013" y="5788025"/>
            <a:ext cx="725487"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5" name="Rectangle 40"/>
          <p:cNvSpPr>
            <a:spLocks noChangeArrowheads="1"/>
          </p:cNvSpPr>
          <p:nvPr/>
        </p:nvSpPr>
        <p:spPr bwMode="auto">
          <a:xfrm>
            <a:off x="7720013" y="5778500"/>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3346" name="Rectangle 41"/>
          <p:cNvSpPr>
            <a:spLocks noChangeArrowheads="1"/>
          </p:cNvSpPr>
          <p:nvPr/>
        </p:nvSpPr>
        <p:spPr bwMode="auto">
          <a:xfrm>
            <a:off x="7718425" y="3365500"/>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3347" name="Rectangle 42"/>
          <p:cNvSpPr>
            <a:spLocks noChangeArrowheads="1"/>
          </p:cNvSpPr>
          <p:nvPr/>
        </p:nvSpPr>
        <p:spPr bwMode="auto">
          <a:xfrm>
            <a:off x="7732713" y="3898900"/>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3348" name="Rectangle 43"/>
          <p:cNvSpPr>
            <a:spLocks noChangeArrowheads="1"/>
          </p:cNvSpPr>
          <p:nvPr/>
        </p:nvSpPr>
        <p:spPr bwMode="auto">
          <a:xfrm>
            <a:off x="7720013" y="5829300"/>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3349" name="Rectangle 44"/>
          <p:cNvSpPr>
            <a:spLocks noChangeArrowheads="1"/>
          </p:cNvSpPr>
          <p:nvPr/>
        </p:nvSpPr>
        <p:spPr bwMode="auto">
          <a:xfrm>
            <a:off x="7718425" y="4445000"/>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3350" name="Rectangle 45"/>
          <p:cNvSpPr>
            <a:spLocks noGrp="1" noChangeArrowheads="1"/>
          </p:cNvSpPr>
          <p:nvPr>
            <p:ph type="title"/>
          </p:nvPr>
        </p:nvSpPr>
        <p:spPr>
          <a:xfrm>
            <a:off x="457200" y="609600"/>
            <a:ext cx="8229600" cy="1143000"/>
          </a:xfrm>
        </p:spPr>
        <p:txBody>
          <a:bodyPr/>
          <a:lstStyle/>
          <a:p>
            <a:pPr eaLnBrk="1" hangingPunct="1"/>
            <a:r>
              <a:rPr lang="en-US" altLang="en-US"/>
              <a:t>U.S.C.C. Income Statement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7064"/>
                                        </p:tgtEl>
                                        <p:attrNameLst>
                                          <p:attrName>style.visibility</p:attrName>
                                        </p:attrNameLst>
                                      </p:cBhvr>
                                      <p:to>
                                        <p:strVal val="visible"/>
                                      </p:to>
                                    </p:set>
                                    <p:anim calcmode="lin" valueType="num">
                                      <p:cBhvr>
                                        <p:cTn id="7" dur="500" fill="hold"/>
                                        <p:tgtEl>
                                          <p:spTgt spid="87064"/>
                                        </p:tgtEl>
                                        <p:attrNameLst>
                                          <p:attrName>ppt_w</p:attrName>
                                        </p:attrNameLst>
                                      </p:cBhvr>
                                      <p:tavLst>
                                        <p:tav tm="0">
                                          <p:val>
                                            <p:fltVal val="0"/>
                                          </p:val>
                                        </p:tav>
                                        <p:tav tm="100000">
                                          <p:val>
                                            <p:strVal val="#ppt_w"/>
                                          </p:val>
                                        </p:tav>
                                      </p:tavLst>
                                    </p:anim>
                                    <p:anim calcmode="lin" valueType="num">
                                      <p:cBhvr>
                                        <p:cTn id="8" dur="500" fill="hold"/>
                                        <p:tgtEl>
                                          <p:spTgt spid="87064"/>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87065"/>
                                        </p:tgtEl>
                                        <p:attrNameLst>
                                          <p:attrName>style.visibility</p:attrName>
                                        </p:attrNameLst>
                                      </p:cBhvr>
                                      <p:to>
                                        <p:strVal val="visible"/>
                                      </p:to>
                                    </p:set>
                                    <p:animEffect transition="in" filter="fade">
                                      <p:cBhvr>
                                        <p:cTn id="12" dur="1000"/>
                                        <p:tgtEl>
                                          <p:spTgt spid="87065"/>
                                        </p:tgtEl>
                                      </p:cBhvr>
                                    </p:animEffect>
                                    <p:anim calcmode="lin" valueType="num">
                                      <p:cBhvr>
                                        <p:cTn id="13" dur="1000" fill="hold"/>
                                        <p:tgtEl>
                                          <p:spTgt spid="87065"/>
                                        </p:tgtEl>
                                        <p:attrNameLst>
                                          <p:attrName>ppt_x</p:attrName>
                                        </p:attrNameLst>
                                      </p:cBhvr>
                                      <p:tavLst>
                                        <p:tav tm="0">
                                          <p:val>
                                            <p:strVal val="#ppt_x"/>
                                          </p:val>
                                        </p:tav>
                                        <p:tav tm="100000">
                                          <p:val>
                                            <p:strVal val="#ppt_x"/>
                                          </p:val>
                                        </p:tav>
                                      </p:tavLst>
                                    </p:anim>
                                    <p:anim calcmode="lin" valueType="num">
                                      <p:cBhvr>
                                        <p:cTn id="14" dur="1000" fill="hold"/>
                                        <p:tgtEl>
                                          <p:spTgt spid="8706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64" grpId="0" animBg="1" autoUpdateAnimBg="0"/>
      <p:bldP spid="87065"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9"/>
          <p:cNvSpPr>
            <a:spLocks noChangeArrowheads="1"/>
          </p:cNvSpPr>
          <p:nvPr/>
        </p:nvSpPr>
        <p:spPr bwMode="auto">
          <a:xfrm>
            <a:off x="3759200" y="2232025"/>
            <a:ext cx="202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Total operating revenues</a:t>
            </a:r>
            <a:endParaRPr lang="en-US" altLang="en-US" sz="2400"/>
          </a:p>
        </p:txBody>
      </p:sp>
      <p:sp>
        <p:nvSpPr>
          <p:cNvPr id="14339" name="Rectangle 10"/>
          <p:cNvSpPr>
            <a:spLocks noChangeArrowheads="1"/>
          </p:cNvSpPr>
          <p:nvPr/>
        </p:nvSpPr>
        <p:spPr bwMode="auto">
          <a:xfrm>
            <a:off x="3759200" y="2500313"/>
            <a:ext cx="1520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Cost of goods sold</a:t>
            </a:r>
            <a:endParaRPr lang="en-US" altLang="en-US" sz="2400"/>
          </a:p>
        </p:txBody>
      </p:sp>
      <p:sp>
        <p:nvSpPr>
          <p:cNvPr id="14340" name="Rectangle 11"/>
          <p:cNvSpPr>
            <a:spLocks noChangeArrowheads="1"/>
          </p:cNvSpPr>
          <p:nvPr/>
        </p:nvSpPr>
        <p:spPr bwMode="auto">
          <a:xfrm>
            <a:off x="3759200" y="2768600"/>
            <a:ext cx="3679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Selling, general, and administrative expenses</a:t>
            </a:r>
            <a:endParaRPr lang="en-US" altLang="en-US" sz="2400"/>
          </a:p>
        </p:txBody>
      </p:sp>
      <p:sp>
        <p:nvSpPr>
          <p:cNvPr id="14341" name="Rectangle 12"/>
          <p:cNvSpPr>
            <a:spLocks noChangeArrowheads="1"/>
          </p:cNvSpPr>
          <p:nvPr/>
        </p:nvSpPr>
        <p:spPr bwMode="auto">
          <a:xfrm>
            <a:off x="3759200" y="3036888"/>
            <a:ext cx="10525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Depreciation</a:t>
            </a:r>
            <a:endParaRPr lang="en-US" altLang="en-US" sz="2400"/>
          </a:p>
        </p:txBody>
      </p:sp>
      <p:sp>
        <p:nvSpPr>
          <p:cNvPr id="14342" name="Rectangle 13"/>
          <p:cNvSpPr>
            <a:spLocks noChangeArrowheads="1"/>
          </p:cNvSpPr>
          <p:nvPr/>
        </p:nvSpPr>
        <p:spPr bwMode="auto">
          <a:xfrm>
            <a:off x="3759200" y="3305175"/>
            <a:ext cx="14652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Operating income</a:t>
            </a:r>
            <a:endParaRPr lang="en-US" altLang="en-US" sz="2400"/>
          </a:p>
        </p:txBody>
      </p:sp>
      <p:sp>
        <p:nvSpPr>
          <p:cNvPr id="14343" name="Rectangle 14"/>
          <p:cNvSpPr>
            <a:spLocks noChangeArrowheads="1"/>
          </p:cNvSpPr>
          <p:nvPr/>
        </p:nvSpPr>
        <p:spPr bwMode="auto">
          <a:xfrm>
            <a:off x="3759200" y="3573463"/>
            <a:ext cx="11144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Other income</a:t>
            </a:r>
            <a:endParaRPr lang="en-US" altLang="en-US" sz="2400"/>
          </a:p>
        </p:txBody>
      </p:sp>
      <p:sp>
        <p:nvSpPr>
          <p:cNvPr id="14344" name="Rectangle 15"/>
          <p:cNvSpPr>
            <a:spLocks noChangeArrowheads="1"/>
          </p:cNvSpPr>
          <p:nvPr/>
        </p:nvSpPr>
        <p:spPr bwMode="auto">
          <a:xfrm>
            <a:off x="3759200" y="3843338"/>
            <a:ext cx="2762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Earnings before interest and taxes</a:t>
            </a:r>
            <a:endParaRPr lang="en-US" altLang="en-US" sz="2400"/>
          </a:p>
        </p:txBody>
      </p:sp>
      <p:sp>
        <p:nvSpPr>
          <p:cNvPr id="14345" name="Rectangle 16"/>
          <p:cNvSpPr>
            <a:spLocks noChangeArrowheads="1"/>
          </p:cNvSpPr>
          <p:nvPr/>
        </p:nvSpPr>
        <p:spPr bwMode="auto">
          <a:xfrm>
            <a:off x="3759200" y="4111625"/>
            <a:ext cx="13192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Interest expense</a:t>
            </a:r>
            <a:endParaRPr lang="en-US" altLang="en-US" sz="2400"/>
          </a:p>
        </p:txBody>
      </p:sp>
      <p:sp>
        <p:nvSpPr>
          <p:cNvPr id="14346" name="Rectangle 17"/>
          <p:cNvSpPr>
            <a:spLocks noChangeArrowheads="1"/>
          </p:cNvSpPr>
          <p:nvPr/>
        </p:nvSpPr>
        <p:spPr bwMode="auto">
          <a:xfrm>
            <a:off x="3759200" y="4379913"/>
            <a:ext cx="1171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Pretax income</a:t>
            </a:r>
            <a:endParaRPr lang="en-US" altLang="en-US" sz="2400"/>
          </a:p>
        </p:txBody>
      </p:sp>
      <p:sp>
        <p:nvSpPr>
          <p:cNvPr id="14347" name="Rectangle 18"/>
          <p:cNvSpPr>
            <a:spLocks noChangeArrowheads="1"/>
          </p:cNvSpPr>
          <p:nvPr/>
        </p:nvSpPr>
        <p:spPr bwMode="auto">
          <a:xfrm>
            <a:off x="3759200" y="4648200"/>
            <a:ext cx="4857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Taxes</a:t>
            </a:r>
            <a:endParaRPr lang="en-US" altLang="en-US" sz="2400"/>
          </a:p>
        </p:txBody>
      </p:sp>
      <p:sp>
        <p:nvSpPr>
          <p:cNvPr id="14348" name="Rectangle 19"/>
          <p:cNvSpPr>
            <a:spLocks noChangeArrowheads="1"/>
          </p:cNvSpPr>
          <p:nvPr/>
        </p:nvSpPr>
        <p:spPr bwMode="auto">
          <a:xfrm>
            <a:off x="3759200" y="4916488"/>
            <a:ext cx="11874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Current: $71</a:t>
            </a:r>
            <a:endParaRPr lang="en-US" altLang="en-US" sz="2400"/>
          </a:p>
        </p:txBody>
      </p:sp>
      <p:sp>
        <p:nvSpPr>
          <p:cNvPr id="14349" name="Rectangle 20"/>
          <p:cNvSpPr>
            <a:spLocks noChangeArrowheads="1"/>
          </p:cNvSpPr>
          <p:nvPr/>
        </p:nvSpPr>
        <p:spPr bwMode="auto">
          <a:xfrm>
            <a:off x="3759200" y="5184775"/>
            <a:ext cx="1289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Deferred: $13</a:t>
            </a:r>
            <a:endParaRPr lang="en-US" altLang="en-US" sz="2400"/>
          </a:p>
        </p:txBody>
      </p:sp>
      <p:sp>
        <p:nvSpPr>
          <p:cNvPr id="14350" name="Rectangle 21"/>
          <p:cNvSpPr>
            <a:spLocks noChangeArrowheads="1"/>
          </p:cNvSpPr>
          <p:nvPr/>
        </p:nvSpPr>
        <p:spPr bwMode="auto">
          <a:xfrm>
            <a:off x="3759200" y="5453063"/>
            <a:ext cx="9445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Net income</a:t>
            </a:r>
            <a:endParaRPr lang="en-US" altLang="en-US" sz="2400"/>
          </a:p>
        </p:txBody>
      </p:sp>
      <p:sp>
        <p:nvSpPr>
          <p:cNvPr id="14351" name="Rectangle 22"/>
          <p:cNvSpPr>
            <a:spLocks noChangeArrowheads="1"/>
          </p:cNvSpPr>
          <p:nvPr/>
        </p:nvSpPr>
        <p:spPr bwMode="auto">
          <a:xfrm>
            <a:off x="3759200" y="5721350"/>
            <a:ext cx="44688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Retained earnings:                                                 $43</a:t>
            </a:r>
            <a:endParaRPr lang="en-US" altLang="en-US" sz="2400"/>
          </a:p>
        </p:txBody>
      </p:sp>
      <p:sp>
        <p:nvSpPr>
          <p:cNvPr id="14352" name="Rectangle 23"/>
          <p:cNvSpPr>
            <a:spLocks noChangeArrowheads="1"/>
          </p:cNvSpPr>
          <p:nvPr/>
        </p:nvSpPr>
        <p:spPr bwMode="auto">
          <a:xfrm>
            <a:off x="3759200" y="5989638"/>
            <a:ext cx="44497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Dividends:                                                             $43</a:t>
            </a:r>
            <a:endParaRPr lang="en-US" altLang="en-US" sz="2400"/>
          </a:p>
        </p:txBody>
      </p:sp>
      <p:sp>
        <p:nvSpPr>
          <p:cNvPr id="88088" name="Text Box 24"/>
          <p:cNvSpPr txBox="1">
            <a:spLocks noChangeArrowheads="1"/>
          </p:cNvSpPr>
          <p:nvPr/>
        </p:nvSpPr>
        <p:spPr bwMode="auto">
          <a:xfrm>
            <a:off x="738188" y="4175125"/>
            <a:ext cx="2514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2400"/>
              <a:t>Net income is the “bottom line.”</a:t>
            </a:r>
          </a:p>
        </p:txBody>
      </p:sp>
      <p:sp>
        <p:nvSpPr>
          <p:cNvPr id="14354" name="Rectangle 25"/>
          <p:cNvSpPr>
            <a:spLocks noChangeArrowheads="1"/>
          </p:cNvSpPr>
          <p:nvPr/>
        </p:nvSpPr>
        <p:spPr bwMode="auto">
          <a:xfrm>
            <a:off x="7683500" y="2232025"/>
            <a:ext cx="558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$2,262</a:t>
            </a:r>
            <a:endParaRPr lang="en-US" altLang="en-US" sz="2400"/>
          </a:p>
        </p:txBody>
      </p:sp>
      <p:sp>
        <p:nvSpPr>
          <p:cNvPr id="14355" name="Rectangle 26"/>
          <p:cNvSpPr>
            <a:spLocks noChangeArrowheads="1"/>
          </p:cNvSpPr>
          <p:nvPr/>
        </p:nvSpPr>
        <p:spPr bwMode="auto">
          <a:xfrm>
            <a:off x="7670800" y="2500313"/>
            <a:ext cx="558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1,655</a:t>
            </a:r>
            <a:endParaRPr lang="en-US" altLang="en-US" sz="2400"/>
          </a:p>
        </p:txBody>
      </p:sp>
      <p:sp>
        <p:nvSpPr>
          <p:cNvPr id="14356" name="Rectangle 27"/>
          <p:cNvSpPr>
            <a:spLocks noChangeArrowheads="1"/>
          </p:cNvSpPr>
          <p:nvPr/>
        </p:nvSpPr>
        <p:spPr bwMode="auto">
          <a:xfrm>
            <a:off x="7823200" y="2768600"/>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327</a:t>
            </a:r>
            <a:endParaRPr lang="en-US" altLang="en-US" sz="2400"/>
          </a:p>
        </p:txBody>
      </p:sp>
      <p:sp>
        <p:nvSpPr>
          <p:cNvPr id="14357" name="Rectangle 28"/>
          <p:cNvSpPr>
            <a:spLocks noChangeArrowheads="1"/>
          </p:cNvSpPr>
          <p:nvPr/>
        </p:nvSpPr>
        <p:spPr bwMode="auto">
          <a:xfrm>
            <a:off x="7924800" y="3036888"/>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90</a:t>
            </a:r>
            <a:endParaRPr lang="en-US" altLang="en-US" sz="2400"/>
          </a:p>
        </p:txBody>
      </p:sp>
      <p:sp>
        <p:nvSpPr>
          <p:cNvPr id="14358" name="Rectangle 29"/>
          <p:cNvSpPr>
            <a:spLocks noChangeArrowheads="1"/>
          </p:cNvSpPr>
          <p:nvPr/>
        </p:nvSpPr>
        <p:spPr bwMode="auto">
          <a:xfrm>
            <a:off x="7835900" y="3305175"/>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$190</a:t>
            </a:r>
            <a:endParaRPr lang="en-US" altLang="en-US" sz="2400"/>
          </a:p>
        </p:txBody>
      </p:sp>
      <p:sp>
        <p:nvSpPr>
          <p:cNvPr id="14359" name="Rectangle 30"/>
          <p:cNvSpPr>
            <a:spLocks noChangeArrowheads="1"/>
          </p:cNvSpPr>
          <p:nvPr/>
        </p:nvSpPr>
        <p:spPr bwMode="auto">
          <a:xfrm>
            <a:off x="8001000" y="3581400"/>
            <a:ext cx="203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29</a:t>
            </a:r>
            <a:endParaRPr lang="en-US" altLang="en-US" sz="2400"/>
          </a:p>
        </p:txBody>
      </p:sp>
      <p:sp>
        <p:nvSpPr>
          <p:cNvPr id="14360" name="Rectangle 31"/>
          <p:cNvSpPr>
            <a:spLocks noChangeArrowheads="1"/>
          </p:cNvSpPr>
          <p:nvPr/>
        </p:nvSpPr>
        <p:spPr bwMode="auto">
          <a:xfrm>
            <a:off x="7835900" y="3843338"/>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$219</a:t>
            </a:r>
            <a:endParaRPr lang="en-US" altLang="en-US" sz="2400"/>
          </a:p>
        </p:txBody>
      </p:sp>
      <p:sp>
        <p:nvSpPr>
          <p:cNvPr id="14361" name="Rectangle 32"/>
          <p:cNvSpPr>
            <a:spLocks noChangeArrowheads="1"/>
          </p:cNvSpPr>
          <p:nvPr/>
        </p:nvSpPr>
        <p:spPr bwMode="auto">
          <a:xfrm>
            <a:off x="7937500" y="4111625"/>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49</a:t>
            </a:r>
            <a:endParaRPr lang="en-US" altLang="en-US" sz="2400"/>
          </a:p>
        </p:txBody>
      </p:sp>
      <p:sp>
        <p:nvSpPr>
          <p:cNvPr id="14362" name="Rectangle 33"/>
          <p:cNvSpPr>
            <a:spLocks noChangeArrowheads="1"/>
          </p:cNvSpPr>
          <p:nvPr/>
        </p:nvSpPr>
        <p:spPr bwMode="auto">
          <a:xfrm>
            <a:off x="7835900" y="4379913"/>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$170</a:t>
            </a:r>
            <a:endParaRPr lang="en-US" altLang="en-US" sz="2400"/>
          </a:p>
        </p:txBody>
      </p:sp>
      <p:sp>
        <p:nvSpPr>
          <p:cNvPr id="14363" name="Rectangle 34"/>
          <p:cNvSpPr>
            <a:spLocks noChangeArrowheads="1"/>
          </p:cNvSpPr>
          <p:nvPr/>
        </p:nvSpPr>
        <p:spPr bwMode="auto">
          <a:xfrm>
            <a:off x="7924800" y="4648200"/>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84</a:t>
            </a:r>
            <a:endParaRPr lang="en-US" altLang="en-US" sz="2400"/>
          </a:p>
        </p:txBody>
      </p:sp>
      <p:sp>
        <p:nvSpPr>
          <p:cNvPr id="14364" name="Rectangle 35"/>
          <p:cNvSpPr>
            <a:spLocks noChangeArrowheads="1"/>
          </p:cNvSpPr>
          <p:nvPr/>
        </p:nvSpPr>
        <p:spPr bwMode="auto">
          <a:xfrm>
            <a:off x="7937500" y="5453063"/>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$86</a:t>
            </a:r>
            <a:endParaRPr lang="en-US" altLang="en-US" sz="2400"/>
          </a:p>
        </p:txBody>
      </p:sp>
      <p:sp>
        <p:nvSpPr>
          <p:cNvPr id="14365" name="Rectangle 36"/>
          <p:cNvSpPr>
            <a:spLocks noChangeArrowheads="1"/>
          </p:cNvSpPr>
          <p:nvPr/>
        </p:nvSpPr>
        <p:spPr bwMode="auto">
          <a:xfrm>
            <a:off x="7620000" y="3279775"/>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4366" name="Rectangle 37"/>
          <p:cNvSpPr>
            <a:spLocks noChangeArrowheads="1"/>
          </p:cNvSpPr>
          <p:nvPr/>
        </p:nvSpPr>
        <p:spPr bwMode="auto">
          <a:xfrm>
            <a:off x="7620000" y="5427663"/>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4367" name="Line 38"/>
          <p:cNvSpPr>
            <a:spLocks noChangeShapeType="1"/>
          </p:cNvSpPr>
          <p:nvPr/>
        </p:nvSpPr>
        <p:spPr bwMode="auto">
          <a:xfrm>
            <a:off x="7620000" y="5695950"/>
            <a:ext cx="725488"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8" name="Rectangle 39"/>
          <p:cNvSpPr>
            <a:spLocks noChangeArrowheads="1"/>
          </p:cNvSpPr>
          <p:nvPr/>
        </p:nvSpPr>
        <p:spPr bwMode="auto">
          <a:xfrm>
            <a:off x="7620000" y="5686425"/>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4369" name="Rectangle 40"/>
          <p:cNvSpPr>
            <a:spLocks noChangeArrowheads="1"/>
          </p:cNvSpPr>
          <p:nvPr/>
        </p:nvSpPr>
        <p:spPr bwMode="auto">
          <a:xfrm>
            <a:off x="7618413" y="3273425"/>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4370" name="Rectangle 41"/>
          <p:cNvSpPr>
            <a:spLocks noChangeArrowheads="1"/>
          </p:cNvSpPr>
          <p:nvPr/>
        </p:nvSpPr>
        <p:spPr bwMode="auto">
          <a:xfrm>
            <a:off x="7632700" y="3806825"/>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4371" name="Rectangle 42"/>
          <p:cNvSpPr>
            <a:spLocks noChangeArrowheads="1"/>
          </p:cNvSpPr>
          <p:nvPr/>
        </p:nvSpPr>
        <p:spPr bwMode="auto">
          <a:xfrm>
            <a:off x="7620000" y="5737225"/>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4372" name="Rectangle 43"/>
          <p:cNvSpPr>
            <a:spLocks noChangeArrowheads="1"/>
          </p:cNvSpPr>
          <p:nvPr/>
        </p:nvSpPr>
        <p:spPr bwMode="auto">
          <a:xfrm>
            <a:off x="7618413" y="4352925"/>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4373" name="Rectangle 44"/>
          <p:cNvSpPr>
            <a:spLocks noGrp="1" noChangeArrowheads="1"/>
          </p:cNvSpPr>
          <p:nvPr>
            <p:ph type="title"/>
          </p:nvPr>
        </p:nvSpPr>
        <p:spPr>
          <a:xfrm>
            <a:off x="457200" y="609600"/>
            <a:ext cx="8229600" cy="1143000"/>
          </a:xfrm>
        </p:spPr>
        <p:txBody>
          <a:bodyPr/>
          <a:lstStyle/>
          <a:p>
            <a:pPr eaLnBrk="1" hangingPunct="1"/>
            <a:r>
              <a:rPr lang="en-US" altLang="en-US"/>
              <a:t>U.S.C.C. Income Statement</a:t>
            </a:r>
          </a:p>
        </p:txBody>
      </p:sp>
      <p:sp>
        <p:nvSpPr>
          <p:cNvPr id="88109" name="Arc 45"/>
          <p:cNvSpPr>
            <a:spLocks/>
          </p:cNvSpPr>
          <p:nvPr/>
        </p:nvSpPr>
        <p:spPr bwMode="auto">
          <a:xfrm flipV="1">
            <a:off x="1195388" y="4983163"/>
            <a:ext cx="6345237" cy="1371600"/>
          </a:xfrm>
          <a:custGeom>
            <a:avLst/>
            <a:gdLst>
              <a:gd name="T0" fmla="*/ 0 w 40875"/>
              <a:gd name="T1" fmla="*/ 2147483647 h 21600"/>
              <a:gd name="T2" fmla="*/ 2147483647 w 40875"/>
              <a:gd name="T3" fmla="*/ 2147483647 h 21600"/>
              <a:gd name="T4" fmla="*/ 2147483647 w 40875"/>
              <a:gd name="T5" fmla="*/ 2147483647 h 21600"/>
              <a:gd name="T6" fmla="*/ 0 60000 65536"/>
              <a:gd name="T7" fmla="*/ 0 60000 65536"/>
              <a:gd name="T8" fmla="*/ 0 60000 65536"/>
            </a:gdLst>
            <a:ahLst/>
            <a:cxnLst>
              <a:cxn ang="T6">
                <a:pos x="T0" y="T1"/>
              </a:cxn>
              <a:cxn ang="T7">
                <a:pos x="T2" y="T3"/>
              </a:cxn>
              <a:cxn ang="T8">
                <a:pos x="T4" y="T5"/>
              </a:cxn>
            </a:cxnLst>
            <a:rect l="0" t="0" r="r" b="b"/>
            <a:pathLst>
              <a:path w="40875" h="21600" fill="none" extrusionOk="0">
                <a:moveTo>
                  <a:pt x="-1" y="21268"/>
                </a:moveTo>
                <a:cubicBezTo>
                  <a:pt x="180" y="9470"/>
                  <a:pt x="9796" y="-1"/>
                  <a:pt x="21597" y="0"/>
                </a:cubicBezTo>
                <a:cubicBezTo>
                  <a:pt x="29745" y="0"/>
                  <a:pt x="37200" y="4585"/>
                  <a:pt x="40875" y="11857"/>
                </a:cubicBezTo>
              </a:path>
              <a:path w="40875" h="21600" stroke="0" extrusionOk="0">
                <a:moveTo>
                  <a:pt x="-1" y="21268"/>
                </a:moveTo>
                <a:cubicBezTo>
                  <a:pt x="180" y="9470"/>
                  <a:pt x="9796" y="-1"/>
                  <a:pt x="21597" y="0"/>
                </a:cubicBezTo>
                <a:cubicBezTo>
                  <a:pt x="29745" y="0"/>
                  <a:pt x="37200" y="4585"/>
                  <a:pt x="40875" y="11857"/>
                </a:cubicBezTo>
                <a:lnTo>
                  <a:pt x="21597" y="21600"/>
                </a:lnTo>
                <a:lnTo>
                  <a:pt x="-1" y="21268"/>
                </a:lnTo>
                <a:close/>
              </a:path>
            </a:pathLst>
          </a:custGeom>
          <a:noFill/>
          <a:ln w="38100" cap="sq">
            <a:solidFill>
              <a:schemeClr val="tx1"/>
            </a:solidFill>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88088"/>
                                        </p:tgtEl>
                                        <p:attrNameLst>
                                          <p:attrName>style.visibility</p:attrName>
                                        </p:attrNameLst>
                                      </p:cBhvr>
                                      <p:to>
                                        <p:strVal val="visible"/>
                                      </p:to>
                                    </p:set>
                                    <p:animEffect transition="in" filter="fade">
                                      <p:cBhvr>
                                        <p:cTn id="7" dur="1000"/>
                                        <p:tgtEl>
                                          <p:spTgt spid="88088"/>
                                        </p:tgtEl>
                                      </p:cBhvr>
                                    </p:animEffect>
                                    <p:anim calcmode="lin" valueType="num">
                                      <p:cBhvr>
                                        <p:cTn id="8" dur="1000" fill="hold"/>
                                        <p:tgtEl>
                                          <p:spTgt spid="88088"/>
                                        </p:tgtEl>
                                        <p:attrNameLst>
                                          <p:attrName>ppt_x</p:attrName>
                                        </p:attrNameLst>
                                      </p:cBhvr>
                                      <p:tavLst>
                                        <p:tav tm="0">
                                          <p:val>
                                            <p:strVal val="#ppt_x"/>
                                          </p:val>
                                        </p:tav>
                                        <p:tav tm="100000">
                                          <p:val>
                                            <p:strVal val="#ppt_x"/>
                                          </p:val>
                                        </p:tav>
                                      </p:tavLst>
                                    </p:anim>
                                    <p:anim calcmode="lin" valueType="num">
                                      <p:cBhvr>
                                        <p:cTn id="9" dur="1000" fill="hold"/>
                                        <p:tgtEl>
                                          <p:spTgt spid="88088"/>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2" presetClass="entr" presetSubtype="8" fill="hold" nodeType="afterEffect">
                                  <p:stCondLst>
                                    <p:cond delay="0"/>
                                  </p:stCondLst>
                                  <p:childTnLst>
                                    <p:set>
                                      <p:cBhvr>
                                        <p:cTn id="12" dur="1" fill="hold">
                                          <p:stCondLst>
                                            <p:cond delay="0"/>
                                          </p:stCondLst>
                                        </p:cTn>
                                        <p:tgtEl>
                                          <p:spTgt spid="88109"/>
                                        </p:tgtEl>
                                        <p:attrNameLst>
                                          <p:attrName>style.visibility</p:attrName>
                                        </p:attrNameLst>
                                      </p:cBhvr>
                                      <p:to>
                                        <p:strVal val="visible"/>
                                      </p:to>
                                    </p:set>
                                    <p:animEffect transition="in" filter="wipe(left)">
                                      <p:cBhvr>
                                        <p:cTn id="13" dur="500"/>
                                        <p:tgtEl>
                                          <p:spTgt spid="88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88"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609600"/>
            <a:ext cx="8370888" cy="1143000"/>
          </a:xfrm>
        </p:spPr>
        <p:txBody>
          <a:bodyPr/>
          <a:lstStyle/>
          <a:p>
            <a:pPr eaLnBrk="1" hangingPunct="1"/>
            <a:r>
              <a:rPr lang="en-US" altLang="en-US"/>
              <a:t>GAAP</a:t>
            </a:r>
          </a:p>
        </p:txBody>
      </p:sp>
      <p:sp>
        <p:nvSpPr>
          <p:cNvPr id="90115" name="Rectangle 3"/>
          <p:cNvSpPr>
            <a:spLocks noGrp="1" noChangeArrowheads="1"/>
          </p:cNvSpPr>
          <p:nvPr>
            <p:ph type="body" idx="1"/>
          </p:nvPr>
        </p:nvSpPr>
        <p:spPr/>
        <p:txBody>
          <a:bodyPr/>
          <a:lstStyle/>
          <a:p>
            <a:pPr marL="514350" indent="-514350" eaLnBrk="1" hangingPunct="1">
              <a:buFont typeface="Wingdings" panose="05000000000000000000" pitchFamily="2" charset="2"/>
              <a:buChar char="q"/>
            </a:pPr>
            <a:r>
              <a:rPr lang="en-US" altLang="en-US"/>
              <a:t>The matching principle of GAAP dictates that revenues be matched with expenses. </a:t>
            </a:r>
          </a:p>
          <a:p>
            <a:pPr marL="514350" indent="-514350" eaLnBrk="1" hangingPunct="1">
              <a:buFont typeface="Wingdings" panose="05000000000000000000" pitchFamily="2" charset="2"/>
              <a:buChar char="q"/>
            </a:pPr>
            <a:r>
              <a:rPr lang="en-US" altLang="en-US"/>
              <a:t>Thus, income is reported when it is earned, even though no cash flow may have occurred.</a:t>
            </a:r>
          </a:p>
          <a:p>
            <a:pPr marL="514350" indent="-514350" eaLnBrk="1" hangingPunct="1"/>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Effect transition="in" filter="fade">
                                      <p:cBhvr>
                                        <p:cTn id="7" dur="1000"/>
                                        <p:tgtEl>
                                          <p:spTgt spid="90115">
                                            <p:txEl>
                                              <p:pRg st="0" end="0"/>
                                            </p:txEl>
                                          </p:spTgt>
                                        </p:tgtEl>
                                      </p:cBhvr>
                                    </p:animEffect>
                                    <p:anim calcmode="lin" valueType="num">
                                      <p:cBhvr>
                                        <p:cTn id="8" dur="1000" fill="hold"/>
                                        <p:tgtEl>
                                          <p:spTgt spid="901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01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0115">
                                            <p:txEl>
                                              <p:pRg st="1" end="1"/>
                                            </p:txEl>
                                          </p:spTgt>
                                        </p:tgtEl>
                                        <p:attrNameLst>
                                          <p:attrName>style.visibility</p:attrName>
                                        </p:attrNameLst>
                                      </p:cBhvr>
                                      <p:to>
                                        <p:strVal val="visible"/>
                                      </p:to>
                                    </p:set>
                                    <p:animEffect transition="in" filter="fade">
                                      <p:cBhvr>
                                        <p:cTn id="14" dur="1000"/>
                                        <p:tgtEl>
                                          <p:spTgt spid="90115">
                                            <p:txEl>
                                              <p:pRg st="1" end="1"/>
                                            </p:txEl>
                                          </p:spTgt>
                                        </p:tgtEl>
                                      </p:cBhvr>
                                    </p:animEffect>
                                    <p:anim calcmode="lin" valueType="num">
                                      <p:cBhvr>
                                        <p:cTn id="15" dur="1000" fill="hold"/>
                                        <p:tgtEl>
                                          <p:spTgt spid="901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011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algn="ctr"/>
            <a:r>
              <a:rPr lang="en-US" altLang="en-US"/>
              <a:t>Depreciation</a:t>
            </a:r>
          </a:p>
        </p:txBody>
      </p:sp>
      <p:sp>
        <p:nvSpPr>
          <p:cNvPr id="16387" name="Content Placeholder 2"/>
          <p:cNvSpPr>
            <a:spLocks noGrp="1"/>
          </p:cNvSpPr>
          <p:nvPr>
            <p:ph idx="1"/>
          </p:nvPr>
        </p:nvSpPr>
        <p:spPr/>
        <p:txBody>
          <a:bodyPr/>
          <a:lstStyle/>
          <a:p>
            <a:r>
              <a:rPr lang="en-US" altLang="en-US" dirty="0"/>
              <a:t>Simply put, taxable income equals revenue minus expenses</a:t>
            </a:r>
          </a:p>
          <a:p>
            <a:r>
              <a:rPr lang="en-US" altLang="en-US" dirty="0"/>
              <a:t>Wherever possible, we want to legally decrease how much we owe in taxes – without decreasing our income</a:t>
            </a:r>
          </a:p>
          <a:p>
            <a:r>
              <a:rPr lang="en-US" altLang="en-US" dirty="0"/>
              <a:t>This means that ideally, every expense that a corporation has will be subtracted from revenue as soon as possible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ctr"/>
            <a:r>
              <a:rPr lang="en-US" altLang="en-US"/>
              <a:t>Depreciation</a:t>
            </a:r>
          </a:p>
        </p:txBody>
      </p:sp>
      <p:sp>
        <p:nvSpPr>
          <p:cNvPr id="17411" name="Content Placeholder 2"/>
          <p:cNvSpPr>
            <a:spLocks noGrp="1"/>
          </p:cNvSpPr>
          <p:nvPr>
            <p:ph idx="1"/>
          </p:nvPr>
        </p:nvSpPr>
        <p:spPr/>
        <p:txBody>
          <a:bodyPr/>
          <a:lstStyle/>
          <a:p>
            <a:r>
              <a:rPr lang="en-US" altLang="en-US" dirty="0"/>
              <a:t>However, prior to the tax law that was passed in Dec. 2017, capital expenses could not be subtracted from revenue in the year they were expensed</a:t>
            </a:r>
          </a:p>
          <a:p>
            <a:r>
              <a:rPr lang="en-US" altLang="en-US" dirty="0"/>
              <a:t>Capital Expenses – Big ticket items that last for more than one year – like plant and equipment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lstStyle/>
          <a:p>
            <a:pPr algn="ctr"/>
            <a:r>
              <a:rPr lang="en-US" dirty="0"/>
              <a:t>Depreciation</a:t>
            </a:r>
          </a:p>
        </p:txBody>
      </p:sp>
      <p:sp>
        <p:nvSpPr>
          <p:cNvPr id="3" name="Content Placeholder 2"/>
          <p:cNvSpPr>
            <a:spLocks noGrp="1"/>
          </p:cNvSpPr>
          <p:nvPr>
            <p:ph idx="1"/>
          </p:nvPr>
        </p:nvSpPr>
        <p:spPr>
          <a:xfrm>
            <a:off x="457200" y="1676400"/>
            <a:ext cx="8229600" cy="4454525"/>
          </a:xfrm>
        </p:spPr>
        <p:txBody>
          <a:bodyPr/>
          <a:lstStyle/>
          <a:p>
            <a:r>
              <a:rPr lang="en-US" dirty="0"/>
              <a:t>The Dec. 2017 tax law allows corporations to fully expense (subtract the expense from income) all capital expenditures in the year they are purchased</a:t>
            </a:r>
          </a:p>
          <a:p>
            <a:r>
              <a:rPr lang="en-US" dirty="0"/>
              <a:t>However, the new tax law only allowed this through 2022. </a:t>
            </a:r>
          </a:p>
          <a:p>
            <a:pPr lvl="1"/>
            <a:r>
              <a:rPr lang="en-US" dirty="0"/>
              <a:t>From 2022 – 2026, this allowance is being phased out</a:t>
            </a:r>
          </a:p>
          <a:p>
            <a:r>
              <a:rPr lang="en-US" dirty="0"/>
              <a:t>Starting in 2027, capital expenses will need to be fully depreciated again</a:t>
            </a:r>
          </a:p>
        </p:txBody>
      </p:sp>
    </p:spTree>
    <p:extLst>
      <p:ext uri="{BB962C8B-B14F-4D97-AF65-F5344CB8AC3E}">
        <p14:creationId xmlns:p14="http://schemas.microsoft.com/office/powerpoint/2010/main" val="1919972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Depreciation</a:t>
            </a:r>
          </a:p>
        </p:txBody>
      </p:sp>
      <p:sp>
        <p:nvSpPr>
          <p:cNvPr id="3" name="Content Placeholder 2"/>
          <p:cNvSpPr>
            <a:spLocks noGrp="1"/>
          </p:cNvSpPr>
          <p:nvPr>
            <p:ph idx="1"/>
          </p:nvPr>
        </p:nvSpPr>
        <p:spPr/>
        <p:txBody>
          <a:bodyPr/>
          <a:lstStyle/>
          <a:p>
            <a:r>
              <a:rPr lang="en-US" dirty="0"/>
              <a:t>Since Congress is likely to switch back and forth between depreciation and expensing in the future, it is worthwhile for you to learn how BOTH methods work.</a:t>
            </a:r>
          </a:p>
        </p:txBody>
      </p:sp>
    </p:spTree>
    <p:extLst>
      <p:ext uri="{BB962C8B-B14F-4D97-AF65-F5344CB8AC3E}">
        <p14:creationId xmlns:p14="http://schemas.microsoft.com/office/powerpoint/2010/main" val="2672363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a:r>
              <a:rPr lang="en-US" altLang="en-US"/>
              <a:t>Depreciation</a:t>
            </a:r>
          </a:p>
        </p:txBody>
      </p:sp>
      <p:sp>
        <p:nvSpPr>
          <p:cNvPr id="18435" name="Content Placeholder 2"/>
          <p:cNvSpPr>
            <a:spLocks noGrp="1"/>
          </p:cNvSpPr>
          <p:nvPr>
            <p:ph idx="1"/>
          </p:nvPr>
        </p:nvSpPr>
        <p:spPr/>
        <p:txBody>
          <a:bodyPr/>
          <a:lstStyle/>
          <a:p>
            <a:r>
              <a:rPr lang="en-US" altLang="en-US" dirty="0"/>
              <a:t>Under depreciation, capital expenses have to be depreciated over their expected life according to specific rules</a:t>
            </a:r>
          </a:p>
          <a:p>
            <a:r>
              <a:rPr lang="en-US" altLang="en-US" dirty="0"/>
              <a:t>In our class, we will not focus on the rules</a:t>
            </a:r>
          </a:p>
          <a:p>
            <a:r>
              <a:rPr lang="en-US" altLang="en-US" dirty="0"/>
              <a:t>We will simply say that under the rules of depreciation, capital expenses are depreciated over the life of the project on a straight-line basis with a salvage value of $0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a:r>
              <a:rPr lang="en-US" altLang="en-US"/>
              <a:t>Depreciation</a:t>
            </a:r>
          </a:p>
        </p:txBody>
      </p:sp>
      <p:sp>
        <p:nvSpPr>
          <p:cNvPr id="19459" name="Content Placeholder 2"/>
          <p:cNvSpPr>
            <a:spLocks noGrp="1"/>
          </p:cNvSpPr>
          <p:nvPr>
            <p:ph idx="1"/>
          </p:nvPr>
        </p:nvSpPr>
        <p:spPr/>
        <p:txBody>
          <a:bodyPr/>
          <a:lstStyle/>
          <a:p>
            <a:r>
              <a:rPr lang="en-US" altLang="en-US" dirty="0"/>
              <a:t>Example: You purchase a piece of equipment that makes widgets. You plan to use it for 5 years (the life of the project). The equipment cost $100,000 which was paid at time 0.</a:t>
            </a:r>
          </a:p>
          <a:p>
            <a:r>
              <a:rPr lang="en-US" altLang="en-US" dirty="0"/>
              <a:t>When we use depreciation, we will say that the value of the equipment goes down by 20% per year over its 5-year expected life.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spcAft>
                <a:spcPts val="600"/>
              </a:spcAft>
            </a:pPr>
            <a:r>
              <a:rPr lang="en-US" altLang="en-US"/>
              <a:t>2.1 The Balance Sheet</a:t>
            </a:r>
          </a:p>
        </p:txBody>
      </p:sp>
      <p:sp>
        <p:nvSpPr>
          <p:cNvPr id="116740" name="Rectangle 4"/>
          <p:cNvSpPr>
            <a:spLocks noChangeArrowheads="1"/>
          </p:cNvSpPr>
          <p:nvPr/>
        </p:nvSpPr>
        <p:spPr bwMode="auto">
          <a:xfrm>
            <a:off x="609600" y="2057400"/>
            <a:ext cx="7926388"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lnSpc>
                <a:spcPct val="90000"/>
              </a:lnSpc>
              <a:spcBef>
                <a:spcPct val="20000"/>
              </a:spcBef>
              <a:buClr>
                <a:srgbClr val="663300"/>
              </a:buClr>
              <a:buSzPct val="70000"/>
              <a:buFont typeface="Wingdings" panose="05000000000000000000" pitchFamily="2" charset="2"/>
              <a:buChar char="q"/>
            </a:pPr>
            <a:r>
              <a:rPr lang="en-US" altLang="en-US" sz="3200" dirty="0"/>
              <a:t>An accountant’s snapshot of the firm’s accounting value at a specific point in time</a:t>
            </a:r>
          </a:p>
          <a:p>
            <a:pPr eaLnBrk="1" hangingPunct="1">
              <a:lnSpc>
                <a:spcPct val="90000"/>
              </a:lnSpc>
              <a:spcBef>
                <a:spcPct val="20000"/>
              </a:spcBef>
              <a:buClr>
                <a:srgbClr val="663300"/>
              </a:buClr>
              <a:buSzPct val="70000"/>
              <a:buFont typeface="Wingdings" panose="05000000000000000000" pitchFamily="2" charset="2"/>
              <a:buChar char="q"/>
            </a:pPr>
            <a:r>
              <a:rPr lang="en-US" altLang="en-US" sz="3200" dirty="0"/>
              <a:t>The Balance Sheet Identity is:</a:t>
            </a:r>
          </a:p>
          <a:p>
            <a:pPr algn="ctr" eaLnBrk="1" hangingPunct="1">
              <a:lnSpc>
                <a:spcPct val="90000"/>
              </a:lnSpc>
              <a:spcBef>
                <a:spcPct val="20000"/>
              </a:spcBef>
              <a:buClr>
                <a:srgbClr val="663300"/>
              </a:buClr>
            </a:pPr>
            <a:r>
              <a:rPr lang="en-US" altLang="en-US" sz="3200" dirty="0"/>
              <a:t>Assets - Liabilities ≡ Stockholder’s Equity</a:t>
            </a:r>
          </a:p>
        </p:txBody>
      </p:sp>
      <p:sp>
        <p:nvSpPr>
          <p:cNvPr id="4100" name="Rectangle 6"/>
          <p:cNvSpPr>
            <a:spLocks noChangeArrowheads="1"/>
          </p:cNvSpPr>
          <p:nvPr/>
        </p:nvSpPr>
        <p:spPr bwMode="auto">
          <a:xfrm>
            <a:off x="914400" y="3657600"/>
            <a:ext cx="8153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nSpc>
                <a:spcPct val="90000"/>
              </a:lnSpc>
              <a:spcBef>
                <a:spcPct val="20000"/>
              </a:spcBef>
              <a:buFontTx/>
              <a:buChar char="•"/>
            </a:pPr>
            <a:endParaRPr lang="en-US" altLang="en-US" sz="2800">
              <a:solidFill>
                <a:srgbClr val="644A1A"/>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6740">
                                            <p:txEl>
                                              <p:pRg st="0" end="0"/>
                                            </p:txEl>
                                          </p:spTgt>
                                        </p:tgtEl>
                                        <p:attrNameLst>
                                          <p:attrName>style.visibility</p:attrName>
                                        </p:attrNameLst>
                                      </p:cBhvr>
                                      <p:to>
                                        <p:strVal val="visible"/>
                                      </p:to>
                                    </p:set>
                                    <p:animEffect transition="in" filter="fade">
                                      <p:cBhvr>
                                        <p:cTn id="7" dur="1000"/>
                                        <p:tgtEl>
                                          <p:spTgt spid="116740">
                                            <p:txEl>
                                              <p:pRg st="0" end="0"/>
                                            </p:txEl>
                                          </p:spTgt>
                                        </p:tgtEl>
                                      </p:cBhvr>
                                    </p:animEffect>
                                    <p:anim calcmode="lin" valueType="num">
                                      <p:cBhvr>
                                        <p:cTn id="8" dur="1000" fill="hold"/>
                                        <p:tgtEl>
                                          <p:spTgt spid="11674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674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6740">
                                            <p:txEl>
                                              <p:pRg st="1" end="1"/>
                                            </p:txEl>
                                          </p:spTgt>
                                        </p:tgtEl>
                                        <p:attrNameLst>
                                          <p:attrName>style.visibility</p:attrName>
                                        </p:attrNameLst>
                                      </p:cBhvr>
                                      <p:to>
                                        <p:strVal val="visible"/>
                                      </p:to>
                                    </p:set>
                                    <p:animEffect transition="in" filter="fade">
                                      <p:cBhvr>
                                        <p:cTn id="14" dur="1000"/>
                                        <p:tgtEl>
                                          <p:spTgt spid="116740">
                                            <p:txEl>
                                              <p:pRg st="1" end="1"/>
                                            </p:txEl>
                                          </p:spTgt>
                                        </p:tgtEl>
                                      </p:cBhvr>
                                    </p:animEffect>
                                    <p:anim calcmode="lin" valueType="num">
                                      <p:cBhvr>
                                        <p:cTn id="15" dur="1000" fill="hold"/>
                                        <p:tgtEl>
                                          <p:spTgt spid="11674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674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6740">
                                            <p:txEl>
                                              <p:pRg st="2" end="2"/>
                                            </p:txEl>
                                          </p:spTgt>
                                        </p:tgtEl>
                                        <p:attrNameLst>
                                          <p:attrName>style.visibility</p:attrName>
                                        </p:attrNameLst>
                                      </p:cBhvr>
                                      <p:to>
                                        <p:strVal val="visible"/>
                                      </p:to>
                                    </p:set>
                                    <p:animEffect transition="in" filter="fade">
                                      <p:cBhvr>
                                        <p:cTn id="21" dur="1000"/>
                                        <p:tgtEl>
                                          <p:spTgt spid="116740">
                                            <p:txEl>
                                              <p:pRg st="2" end="2"/>
                                            </p:txEl>
                                          </p:spTgt>
                                        </p:tgtEl>
                                      </p:cBhvr>
                                    </p:animEffect>
                                    <p:anim calcmode="lin" valueType="num">
                                      <p:cBhvr>
                                        <p:cTn id="22" dur="1000" fill="hold"/>
                                        <p:tgtEl>
                                          <p:spTgt spid="11674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674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0"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ctr"/>
            <a:r>
              <a:rPr lang="en-US" altLang="en-US"/>
              <a:t>Depreciation</a:t>
            </a:r>
          </a:p>
        </p:txBody>
      </p:sp>
      <p:sp>
        <p:nvSpPr>
          <p:cNvPr id="20483" name="Content Placeholder 2"/>
          <p:cNvSpPr>
            <a:spLocks noGrp="1"/>
          </p:cNvSpPr>
          <p:nvPr>
            <p:ph idx="1"/>
          </p:nvPr>
        </p:nvSpPr>
        <p:spPr/>
        <p:txBody>
          <a:bodyPr/>
          <a:lstStyle/>
          <a:p>
            <a:r>
              <a:rPr lang="en-US" altLang="en-US" dirty="0"/>
              <a:t>This means that you cannot list the $100,000 cash outflow as an expense to be subtracted from revenue in time 0</a:t>
            </a:r>
          </a:p>
          <a:p>
            <a:r>
              <a:rPr lang="en-US" altLang="en-US" dirty="0"/>
              <a:t>Instead, you list $20,000 as depreciation in each year (1-5) that the equipment is used</a:t>
            </a:r>
          </a:p>
          <a:p>
            <a:r>
              <a:rPr lang="en-US" altLang="en-US" dirty="0"/>
              <a:t>Instead of reducing taxable income by $100,000 in year 0, you reduce taxable income by $20,000/year in years 1-5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ctr"/>
            <a:r>
              <a:rPr lang="en-US" altLang="en-US"/>
              <a:t>Depreciation</a:t>
            </a:r>
          </a:p>
        </p:txBody>
      </p:sp>
      <p:sp>
        <p:nvSpPr>
          <p:cNvPr id="21507" name="Content Placeholder 2"/>
          <p:cNvSpPr>
            <a:spLocks noGrp="1"/>
          </p:cNvSpPr>
          <p:nvPr>
            <p:ph idx="1"/>
          </p:nvPr>
        </p:nvSpPr>
        <p:spPr/>
        <p:txBody>
          <a:bodyPr/>
          <a:lstStyle/>
          <a:p>
            <a:r>
              <a:rPr lang="en-US" altLang="en-US" dirty="0"/>
              <a:t>Though we will only look at straight-line depreciation in this course, there have been (and probably will be) alternative depreciation schedules that allow a corporation to accelerate the depreciation process</a:t>
            </a:r>
          </a:p>
          <a:p>
            <a:r>
              <a:rPr lang="en-US" altLang="en-US" dirty="0"/>
              <a:t>When available, it is generally preferable to depreciate capital expenses as rapidly as possible to save on taxes sooner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Immediate Expensing</a:t>
            </a:r>
          </a:p>
        </p:txBody>
      </p:sp>
      <p:sp>
        <p:nvSpPr>
          <p:cNvPr id="3" name="Content Placeholder 2"/>
          <p:cNvSpPr>
            <a:spLocks noGrp="1"/>
          </p:cNvSpPr>
          <p:nvPr>
            <p:ph idx="1"/>
          </p:nvPr>
        </p:nvSpPr>
        <p:spPr/>
        <p:txBody>
          <a:bodyPr/>
          <a:lstStyle/>
          <a:p>
            <a:r>
              <a:rPr lang="en-US" dirty="0"/>
              <a:t>Immediate expensing is advantageous for the corporation because it allows the company to reduce taxable income immediately.</a:t>
            </a:r>
          </a:p>
          <a:p>
            <a:r>
              <a:rPr lang="en-US" dirty="0"/>
              <a:t>The total amount of taxes paid is the same under immediate expensing and depreciation, but under depreciation, those taxes are paid sooner.</a:t>
            </a:r>
          </a:p>
        </p:txBody>
      </p:sp>
    </p:spTree>
    <p:extLst>
      <p:ext uri="{BB962C8B-B14F-4D97-AF65-F5344CB8AC3E}">
        <p14:creationId xmlns:p14="http://schemas.microsoft.com/office/powerpoint/2010/main" val="2166751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a:r>
              <a:rPr lang="en-US" altLang="en-US" dirty="0"/>
              <a:t>Immediate Expensing</a:t>
            </a:r>
          </a:p>
        </p:txBody>
      </p:sp>
      <p:sp>
        <p:nvSpPr>
          <p:cNvPr id="19459" name="Content Placeholder 2"/>
          <p:cNvSpPr>
            <a:spLocks noGrp="1"/>
          </p:cNvSpPr>
          <p:nvPr>
            <p:ph idx="1"/>
          </p:nvPr>
        </p:nvSpPr>
        <p:spPr/>
        <p:txBody>
          <a:bodyPr/>
          <a:lstStyle/>
          <a:p>
            <a:r>
              <a:rPr lang="en-US" altLang="en-US" dirty="0"/>
              <a:t>Prior Example: You purchase a piece of equipment at a cost of $100,000 which was paid at time 0.</a:t>
            </a:r>
          </a:p>
          <a:p>
            <a:r>
              <a:rPr lang="en-US" altLang="en-US" dirty="0"/>
              <a:t>Instead of subtracting $20,000 from income (depreciation) per year for the next 10 years, you subtract the entire $100,000 from income at time 0 (immediate expensing).</a:t>
            </a:r>
          </a:p>
        </p:txBody>
      </p:sp>
    </p:spTree>
    <p:extLst>
      <p:ext uri="{BB962C8B-B14F-4D97-AF65-F5344CB8AC3E}">
        <p14:creationId xmlns:p14="http://schemas.microsoft.com/office/powerpoint/2010/main" val="1306481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a:r>
              <a:rPr lang="en-US" altLang="en-US" dirty="0"/>
              <a:t>Immediate Expensing</a:t>
            </a:r>
          </a:p>
        </p:txBody>
      </p:sp>
      <p:sp>
        <p:nvSpPr>
          <p:cNvPr id="19459" name="Content Placeholder 2"/>
          <p:cNvSpPr>
            <a:spLocks noGrp="1"/>
          </p:cNvSpPr>
          <p:nvPr>
            <p:ph idx="1"/>
          </p:nvPr>
        </p:nvSpPr>
        <p:spPr/>
        <p:txBody>
          <a:bodyPr/>
          <a:lstStyle/>
          <a:p>
            <a:r>
              <a:rPr lang="en-US" altLang="en-US" dirty="0"/>
              <a:t>We will assume that the corporation had revenues of $1 million in the year the equipment was purchased</a:t>
            </a:r>
          </a:p>
          <a:p>
            <a:r>
              <a:rPr lang="en-US" altLang="en-US" dirty="0"/>
              <a:t>So, the after-tax cost of the equipment is </a:t>
            </a:r>
          </a:p>
          <a:p>
            <a:pPr marL="0" indent="0">
              <a:buNone/>
            </a:pPr>
            <a:r>
              <a:rPr lang="en-US" altLang="en-US" dirty="0"/>
              <a:t>    ($100,000) (1-t) where “t” is the</a:t>
            </a:r>
          </a:p>
          <a:p>
            <a:pPr marL="0" indent="0">
              <a:buNone/>
            </a:pPr>
            <a:r>
              <a:rPr lang="en-US" altLang="en-US" dirty="0"/>
              <a:t>    corporation’s marginal tax rate (21%).</a:t>
            </a:r>
          </a:p>
          <a:p>
            <a:pPr marL="0" indent="0">
              <a:buNone/>
            </a:pPr>
            <a:r>
              <a:rPr lang="en-US" altLang="en-US" dirty="0"/>
              <a:t>	$79,000 in this example</a:t>
            </a:r>
          </a:p>
        </p:txBody>
      </p:sp>
    </p:spTree>
    <p:extLst>
      <p:ext uri="{BB962C8B-B14F-4D97-AF65-F5344CB8AC3E}">
        <p14:creationId xmlns:p14="http://schemas.microsoft.com/office/powerpoint/2010/main" val="23171110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609600"/>
            <a:ext cx="7985125" cy="1143000"/>
          </a:xfrm>
        </p:spPr>
        <p:txBody>
          <a:bodyPr/>
          <a:lstStyle/>
          <a:p>
            <a:pPr eaLnBrk="1" hangingPunct="1"/>
            <a:r>
              <a:rPr lang="en-US" altLang="en-US" sz="3600"/>
              <a:t>Non-Cash Items on the Income Statement</a:t>
            </a:r>
          </a:p>
        </p:txBody>
      </p:sp>
      <p:sp>
        <p:nvSpPr>
          <p:cNvPr id="91139" name="Rectangle 3"/>
          <p:cNvSpPr>
            <a:spLocks noGrp="1" noChangeArrowheads="1"/>
          </p:cNvSpPr>
          <p:nvPr>
            <p:ph type="body" idx="1"/>
          </p:nvPr>
        </p:nvSpPr>
        <p:spPr/>
        <p:txBody>
          <a:bodyPr/>
          <a:lstStyle/>
          <a:p>
            <a:pPr marL="457200" indent="-457200" eaLnBrk="1" hangingPunct="1">
              <a:buFont typeface="Wingdings" panose="05000000000000000000" pitchFamily="2" charset="2"/>
              <a:buChar char="q"/>
            </a:pPr>
            <a:r>
              <a:rPr lang="en-US" altLang="en-US"/>
              <a:t>Depreciation is the most apparent. No firm ever writes a check for “depreciation.”</a:t>
            </a:r>
          </a:p>
          <a:p>
            <a:pPr marL="457200" indent="-457200" eaLnBrk="1" hangingPunct="1">
              <a:buFont typeface="Wingdings" panose="05000000000000000000" pitchFamily="2" charset="2"/>
              <a:buChar char="q"/>
            </a:pPr>
            <a:r>
              <a:rPr lang="en-US" altLang="en-US"/>
              <a:t>Another non-cash item is deferred taxes, which does not represent a cash flow.</a:t>
            </a:r>
          </a:p>
          <a:p>
            <a:pPr marL="457200" indent="-457200" eaLnBrk="1" hangingPunct="1">
              <a:buFont typeface="Wingdings" panose="05000000000000000000" pitchFamily="2" charset="2"/>
              <a:buChar char="q"/>
            </a:pPr>
            <a:r>
              <a:rPr lang="en-US" altLang="en-US"/>
              <a:t>Thus, net income is not cash.</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Effect transition="in" filter="fade">
                                      <p:cBhvr>
                                        <p:cTn id="7" dur="1000"/>
                                        <p:tgtEl>
                                          <p:spTgt spid="91139">
                                            <p:txEl>
                                              <p:pRg st="0" end="0"/>
                                            </p:txEl>
                                          </p:spTgt>
                                        </p:tgtEl>
                                      </p:cBhvr>
                                    </p:animEffect>
                                    <p:anim calcmode="lin" valueType="num">
                                      <p:cBhvr>
                                        <p:cTn id="8" dur="1000" fill="hold"/>
                                        <p:tgtEl>
                                          <p:spTgt spid="911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11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1139">
                                            <p:txEl>
                                              <p:pRg st="1" end="1"/>
                                            </p:txEl>
                                          </p:spTgt>
                                        </p:tgtEl>
                                        <p:attrNameLst>
                                          <p:attrName>style.visibility</p:attrName>
                                        </p:attrNameLst>
                                      </p:cBhvr>
                                      <p:to>
                                        <p:strVal val="visible"/>
                                      </p:to>
                                    </p:set>
                                    <p:animEffect transition="in" filter="fade">
                                      <p:cBhvr>
                                        <p:cTn id="14" dur="1000"/>
                                        <p:tgtEl>
                                          <p:spTgt spid="91139">
                                            <p:txEl>
                                              <p:pRg st="1" end="1"/>
                                            </p:txEl>
                                          </p:spTgt>
                                        </p:tgtEl>
                                      </p:cBhvr>
                                    </p:animEffect>
                                    <p:anim calcmode="lin" valueType="num">
                                      <p:cBhvr>
                                        <p:cTn id="15" dur="1000" fill="hold"/>
                                        <p:tgtEl>
                                          <p:spTgt spid="9113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11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1139">
                                            <p:txEl>
                                              <p:pRg st="2" end="2"/>
                                            </p:txEl>
                                          </p:spTgt>
                                        </p:tgtEl>
                                        <p:attrNameLst>
                                          <p:attrName>style.visibility</p:attrName>
                                        </p:attrNameLst>
                                      </p:cBhvr>
                                      <p:to>
                                        <p:strVal val="visible"/>
                                      </p:to>
                                    </p:set>
                                    <p:animEffect transition="in" filter="fade">
                                      <p:cBhvr>
                                        <p:cTn id="21" dur="1000"/>
                                        <p:tgtEl>
                                          <p:spTgt spid="91139">
                                            <p:txEl>
                                              <p:pRg st="2" end="2"/>
                                            </p:txEl>
                                          </p:spTgt>
                                        </p:tgtEl>
                                      </p:cBhvr>
                                    </p:animEffect>
                                    <p:anim calcmode="lin" valueType="num">
                                      <p:cBhvr>
                                        <p:cTn id="22" dur="1000" fill="hold"/>
                                        <p:tgtEl>
                                          <p:spTgt spid="9113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113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a:t>2.3 Taxes</a:t>
            </a:r>
          </a:p>
        </p:txBody>
      </p:sp>
      <p:sp>
        <p:nvSpPr>
          <p:cNvPr id="139267" name="Rectangle 3"/>
          <p:cNvSpPr>
            <a:spLocks noGrp="1" noChangeArrowheads="1"/>
          </p:cNvSpPr>
          <p:nvPr>
            <p:ph type="body" sz="half" idx="1"/>
          </p:nvPr>
        </p:nvSpPr>
        <p:spPr>
          <a:xfrm>
            <a:off x="457200" y="1828800"/>
            <a:ext cx="8001000" cy="4302125"/>
          </a:xfrm>
        </p:spPr>
        <p:txBody>
          <a:bodyPr/>
          <a:lstStyle/>
          <a:p>
            <a:pPr marL="342900" indent="-342900" eaLnBrk="1" hangingPunct="1"/>
            <a:r>
              <a:rPr lang="en-US" altLang="en-US"/>
              <a:t>The one thing we can rely on with taxes is that they are always changing</a:t>
            </a:r>
          </a:p>
          <a:p>
            <a:pPr marL="342900" indent="-342900" eaLnBrk="1" hangingPunct="1"/>
            <a:r>
              <a:rPr lang="en-US" altLang="en-US"/>
              <a:t>Marginal vs. average tax rates</a:t>
            </a:r>
          </a:p>
          <a:p>
            <a:pPr marL="742950" lvl="1" indent="-285750" eaLnBrk="1" hangingPunct="1"/>
            <a:r>
              <a:rPr lang="en-US" altLang="en-US"/>
              <a:t>Marginal – the percentage paid on the next dollar earned</a:t>
            </a:r>
          </a:p>
          <a:p>
            <a:pPr marL="742950" lvl="1" indent="-285750" eaLnBrk="1" hangingPunct="1"/>
            <a:r>
              <a:rPr lang="en-US" altLang="en-US"/>
              <a:t>Average = the tax bill / taxable income</a:t>
            </a:r>
          </a:p>
          <a:p>
            <a:pPr marL="342900" indent="-342900" eaLnBrk="1" hangingPunct="1"/>
            <a:r>
              <a:rPr lang="en-US" altLang="en-US"/>
              <a:t>Other taxes</a:t>
            </a:r>
          </a:p>
        </p:txBody>
      </p:sp>
      <p:pic>
        <p:nvPicPr>
          <p:cNvPr id="23556" name="Picture 5" descr="MCPE01510_0000[1]">
            <a:hlinkClick r:id="rId3"/>
          </p:cNvPr>
          <p:cNvPicPr>
            <a:picLocks noGrp="1" noChangeAspect="1" noChangeArrowheads="1"/>
          </p:cNvPicPr>
          <p:nvPr>
            <p:ph sz="half" idx="2"/>
          </p:nvPr>
        </p:nvPicPr>
        <p:blipFill>
          <a:blip r:embed="rId4" cstate="print">
            <a:extLst>
              <a:ext uri="{28A0092B-C50C-407E-A947-70E740481C1C}">
                <a14:useLocalDpi xmlns:a14="http://schemas.microsoft.com/office/drawing/2010/main" val="0"/>
              </a:ext>
            </a:extLst>
          </a:blip>
          <a:srcRect/>
          <a:stretch>
            <a:fillRect/>
          </a:stretch>
        </p:blipFill>
        <p:spPr>
          <a:xfrm>
            <a:off x="7239000" y="5257800"/>
            <a:ext cx="1143000" cy="1016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9267">
                                            <p:txEl>
                                              <p:pRg st="0" end="0"/>
                                            </p:txEl>
                                          </p:spTgt>
                                        </p:tgtEl>
                                        <p:attrNameLst>
                                          <p:attrName>style.visibility</p:attrName>
                                        </p:attrNameLst>
                                      </p:cBhvr>
                                      <p:to>
                                        <p:strVal val="visible"/>
                                      </p:to>
                                    </p:set>
                                    <p:animEffect transition="in" filter="fade">
                                      <p:cBhvr>
                                        <p:cTn id="7" dur="1000"/>
                                        <p:tgtEl>
                                          <p:spTgt spid="139267">
                                            <p:txEl>
                                              <p:pRg st="0" end="0"/>
                                            </p:txEl>
                                          </p:spTgt>
                                        </p:tgtEl>
                                      </p:cBhvr>
                                    </p:animEffect>
                                    <p:anim calcmode="lin" valueType="num">
                                      <p:cBhvr>
                                        <p:cTn id="8" dur="1000" fill="hold"/>
                                        <p:tgtEl>
                                          <p:spTgt spid="139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9267">
                                            <p:txEl>
                                              <p:pRg st="0" end="0"/>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139267">
                                            <p:txEl>
                                              <p:pRg st="0" end="0"/>
                                            </p:txEl>
                                          </p:spTgt>
                                        </p:tgtEl>
                                        <p:attrNameLst>
                                          <p:attrName>ppt_c</p:attrName>
                                        </p:attrNameLst>
                                      </p:cBhvr>
                                      <p:to>
                                        <a:schemeClr val="tx1"/>
                                      </p:to>
                                    </p:animClr>
                                  </p:sub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9267">
                                            <p:txEl>
                                              <p:pRg st="1" end="1"/>
                                            </p:txEl>
                                          </p:spTgt>
                                        </p:tgtEl>
                                        <p:attrNameLst>
                                          <p:attrName>style.visibility</p:attrName>
                                        </p:attrNameLst>
                                      </p:cBhvr>
                                      <p:to>
                                        <p:strVal val="visible"/>
                                      </p:to>
                                    </p:set>
                                    <p:animEffect transition="in" filter="fade">
                                      <p:cBhvr>
                                        <p:cTn id="14" dur="1000"/>
                                        <p:tgtEl>
                                          <p:spTgt spid="139267">
                                            <p:txEl>
                                              <p:pRg st="1" end="1"/>
                                            </p:txEl>
                                          </p:spTgt>
                                        </p:tgtEl>
                                      </p:cBhvr>
                                    </p:animEffect>
                                    <p:anim calcmode="lin" valueType="num">
                                      <p:cBhvr>
                                        <p:cTn id="15" dur="1000" fill="hold"/>
                                        <p:tgtEl>
                                          <p:spTgt spid="13926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9267">
                                            <p:txEl>
                                              <p:pRg st="1" end="1"/>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139267">
                                            <p:txEl>
                                              <p:pRg st="1" end="1"/>
                                            </p:txEl>
                                          </p:spTgt>
                                        </p:tgtEl>
                                        <p:attrNameLst>
                                          <p:attrName>ppt_c</p:attrName>
                                        </p:attrNameLst>
                                      </p:cBhvr>
                                      <p:to>
                                        <a:schemeClr val="tx1"/>
                                      </p:to>
                                    </p:animClr>
                                  </p:sub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9267">
                                            <p:txEl>
                                              <p:pRg st="2" end="2"/>
                                            </p:txEl>
                                          </p:spTgt>
                                        </p:tgtEl>
                                        <p:attrNameLst>
                                          <p:attrName>style.visibility</p:attrName>
                                        </p:attrNameLst>
                                      </p:cBhvr>
                                      <p:to>
                                        <p:strVal val="visible"/>
                                      </p:to>
                                    </p:set>
                                    <p:animEffect transition="in" filter="fade">
                                      <p:cBhvr>
                                        <p:cTn id="21" dur="1000"/>
                                        <p:tgtEl>
                                          <p:spTgt spid="139267">
                                            <p:txEl>
                                              <p:pRg st="2" end="2"/>
                                            </p:txEl>
                                          </p:spTgt>
                                        </p:tgtEl>
                                      </p:cBhvr>
                                    </p:animEffect>
                                    <p:anim calcmode="lin" valueType="num">
                                      <p:cBhvr>
                                        <p:cTn id="22" dur="1000" fill="hold"/>
                                        <p:tgtEl>
                                          <p:spTgt spid="13926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9267">
                                            <p:txEl>
                                              <p:pRg st="2" end="2"/>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139267">
                                            <p:txEl>
                                              <p:pRg st="2" end="2"/>
                                            </p:txEl>
                                          </p:spTgt>
                                        </p:tgtEl>
                                        <p:attrNameLst>
                                          <p:attrName>ppt_c</p:attrName>
                                        </p:attrNameLst>
                                      </p:cBhvr>
                                      <p:to>
                                        <a:schemeClr val="tx1"/>
                                      </p:to>
                                    </p:animClr>
                                  </p:sub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9267">
                                            <p:txEl>
                                              <p:pRg st="3" end="3"/>
                                            </p:txEl>
                                          </p:spTgt>
                                        </p:tgtEl>
                                        <p:attrNameLst>
                                          <p:attrName>style.visibility</p:attrName>
                                        </p:attrNameLst>
                                      </p:cBhvr>
                                      <p:to>
                                        <p:strVal val="visible"/>
                                      </p:to>
                                    </p:set>
                                    <p:animEffect transition="in" filter="fade">
                                      <p:cBhvr>
                                        <p:cTn id="28" dur="1000"/>
                                        <p:tgtEl>
                                          <p:spTgt spid="139267">
                                            <p:txEl>
                                              <p:pRg st="3" end="3"/>
                                            </p:txEl>
                                          </p:spTgt>
                                        </p:tgtEl>
                                      </p:cBhvr>
                                    </p:animEffect>
                                    <p:anim calcmode="lin" valueType="num">
                                      <p:cBhvr>
                                        <p:cTn id="29" dur="1000" fill="hold"/>
                                        <p:tgtEl>
                                          <p:spTgt spid="13926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9267">
                                            <p:txEl>
                                              <p:pRg st="3" end="3"/>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139267">
                                            <p:txEl>
                                              <p:pRg st="3" end="3"/>
                                            </p:txEl>
                                          </p:spTgt>
                                        </p:tgtEl>
                                        <p:attrNameLst>
                                          <p:attrName>ppt_c</p:attrName>
                                        </p:attrNameLst>
                                      </p:cBhvr>
                                      <p:to>
                                        <a:schemeClr val="tx1"/>
                                      </p:to>
                                    </p:animClr>
                                  </p:sub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9267">
                                            <p:txEl>
                                              <p:pRg st="4" end="4"/>
                                            </p:txEl>
                                          </p:spTgt>
                                        </p:tgtEl>
                                        <p:attrNameLst>
                                          <p:attrName>style.visibility</p:attrName>
                                        </p:attrNameLst>
                                      </p:cBhvr>
                                      <p:to>
                                        <p:strVal val="visible"/>
                                      </p:to>
                                    </p:set>
                                    <p:animEffect transition="in" filter="fade">
                                      <p:cBhvr>
                                        <p:cTn id="35" dur="1000"/>
                                        <p:tgtEl>
                                          <p:spTgt spid="139267">
                                            <p:txEl>
                                              <p:pRg st="4" end="4"/>
                                            </p:txEl>
                                          </p:spTgt>
                                        </p:tgtEl>
                                      </p:cBhvr>
                                    </p:animEffect>
                                    <p:anim calcmode="lin" valueType="num">
                                      <p:cBhvr>
                                        <p:cTn id="36" dur="1000" fill="hold"/>
                                        <p:tgtEl>
                                          <p:spTgt spid="13926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39267">
                                            <p:txEl>
                                              <p:pRg st="4" end="4"/>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139267">
                                            <p:txEl>
                                              <p:pRg st="4" end="4"/>
                                            </p:txEl>
                                          </p:spTgt>
                                        </p:tgtEl>
                                        <p:attrNameLst>
                                          <p:attrName>ppt_c</p:attrName>
                                        </p:attrNameLst>
                                      </p:cBhvr>
                                      <p:to>
                                        <a:schemeClr val="tx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7" grpId="0" build="p" bldLvl="2"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spcAft>
                <a:spcPts val="600"/>
              </a:spcAft>
            </a:pPr>
            <a:r>
              <a:rPr lang="en-US" altLang="en-US"/>
              <a:t>2.4 Net Working Capital</a:t>
            </a:r>
          </a:p>
        </p:txBody>
      </p:sp>
      <p:sp>
        <p:nvSpPr>
          <p:cNvPr id="114691" name="Rectangle 3"/>
          <p:cNvSpPr>
            <a:spLocks noGrp="1" noChangeArrowheads="1"/>
          </p:cNvSpPr>
          <p:nvPr>
            <p:ph type="body" idx="1"/>
          </p:nvPr>
        </p:nvSpPr>
        <p:spPr>
          <a:xfrm>
            <a:off x="457200" y="2286000"/>
            <a:ext cx="8382000" cy="3581400"/>
          </a:xfrm>
        </p:spPr>
        <p:txBody>
          <a:bodyPr/>
          <a:lstStyle/>
          <a:p>
            <a:pPr eaLnBrk="1" hangingPunct="1">
              <a:buFont typeface="Wingdings" panose="05000000000000000000" pitchFamily="2" charset="2"/>
              <a:buChar char="q"/>
            </a:pPr>
            <a:r>
              <a:rPr lang="en-US" altLang="en-US"/>
              <a:t>Net Working Capital </a:t>
            </a:r>
            <a:r>
              <a:rPr lang="en-US" altLang="en-US">
                <a:cs typeface="Times New Roman" panose="02020603050405020304" pitchFamily="18" charset="0"/>
              </a:rPr>
              <a:t>≡</a:t>
            </a:r>
            <a:r>
              <a:rPr lang="en-US" altLang="en-US"/>
              <a:t> </a:t>
            </a:r>
          </a:p>
          <a:p>
            <a:pPr algn="ctr" eaLnBrk="1" hangingPunct="1">
              <a:buFont typeface="Wingdings" panose="05000000000000000000" pitchFamily="2" charset="2"/>
              <a:buNone/>
            </a:pPr>
            <a:r>
              <a:rPr lang="en-US" altLang="en-US"/>
              <a:t>Current Assets – Current Liabilities</a:t>
            </a:r>
          </a:p>
          <a:p>
            <a:pPr eaLnBrk="1" hangingPunct="1">
              <a:buFont typeface="Wingdings" panose="05000000000000000000" pitchFamily="2" charset="2"/>
              <a:buNone/>
            </a:pPr>
            <a:endParaRPr lang="en-US" altLang="en-US"/>
          </a:p>
          <a:p>
            <a:pPr eaLnBrk="1" hangingPunct="1"/>
            <a:r>
              <a:rPr lang="en-US" altLang="en-US"/>
              <a:t>NWC usually grows with the firm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4691">
                                            <p:txEl>
                                              <p:pRg st="0" end="0"/>
                                            </p:txEl>
                                          </p:spTgt>
                                        </p:tgtEl>
                                        <p:attrNameLst>
                                          <p:attrName>style.visibility</p:attrName>
                                        </p:attrNameLst>
                                      </p:cBhvr>
                                      <p:to>
                                        <p:strVal val="visible"/>
                                      </p:to>
                                    </p:set>
                                    <p:animEffect transition="in" filter="fade">
                                      <p:cBhvr>
                                        <p:cTn id="7" dur="1000"/>
                                        <p:tgtEl>
                                          <p:spTgt spid="114691">
                                            <p:txEl>
                                              <p:pRg st="0" end="0"/>
                                            </p:txEl>
                                          </p:spTgt>
                                        </p:tgtEl>
                                      </p:cBhvr>
                                    </p:animEffect>
                                    <p:anim calcmode="lin" valueType="num">
                                      <p:cBhvr>
                                        <p:cTn id="8" dur="1000" fill="hold"/>
                                        <p:tgtEl>
                                          <p:spTgt spid="1146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4691">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4691">
                                            <p:txEl>
                                              <p:pRg st="1" end="1"/>
                                            </p:txEl>
                                          </p:spTgt>
                                        </p:tgtEl>
                                        <p:attrNameLst>
                                          <p:attrName>style.visibility</p:attrName>
                                        </p:attrNameLst>
                                      </p:cBhvr>
                                      <p:to>
                                        <p:strVal val="visible"/>
                                      </p:to>
                                    </p:set>
                                    <p:animEffect transition="in" filter="fade">
                                      <p:cBhvr>
                                        <p:cTn id="12" dur="1000"/>
                                        <p:tgtEl>
                                          <p:spTgt spid="114691">
                                            <p:txEl>
                                              <p:pRg st="1" end="1"/>
                                            </p:txEl>
                                          </p:spTgt>
                                        </p:tgtEl>
                                      </p:cBhvr>
                                    </p:animEffect>
                                    <p:anim calcmode="lin" valueType="num">
                                      <p:cBhvr>
                                        <p:cTn id="13" dur="1000" fill="hold"/>
                                        <p:tgtEl>
                                          <p:spTgt spid="11469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46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4691">
                                            <p:txEl>
                                              <p:pRg st="3" end="3"/>
                                            </p:txEl>
                                          </p:spTgt>
                                        </p:tgtEl>
                                        <p:attrNameLst>
                                          <p:attrName>style.visibility</p:attrName>
                                        </p:attrNameLst>
                                      </p:cBhvr>
                                      <p:to>
                                        <p:strVal val="visible"/>
                                      </p:to>
                                    </p:set>
                                    <p:animEffect transition="in" filter="fade">
                                      <p:cBhvr>
                                        <p:cTn id="19" dur="1000"/>
                                        <p:tgtEl>
                                          <p:spTgt spid="114691">
                                            <p:txEl>
                                              <p:pRg st="3" end="3"/>
                                            </p:txEl>
                                          </p:spTgt>
                                        </p:tgtEl>
                                      </p:cBhvr>
                                    </p:animEffect>
                                    <p:anim calcmode="lin" valueType="num">
                                      <p:cBhvr>
                                        <p:cTn id="20" dur="1000" fill="hold"/>
                                        <p:tgtEl>
                                          <p:spTgt spid="114691">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1469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609600"/>
            <a:ext cx="8213725" cy="1082675"/>
          </a:xfrm>
        </p:spPr>
        <p:txBody>
          <a:bodyPr/>
          <a:lstStyle/>
          <a:p>
            <a:pPr eaLnBrk="1" hangingPunct="1"/>
            <a:r>
              <a:rPr lang="en-US" altLang="en-US"/>
              <a:t>U.S.C.C. Balance Sheet</a:t>
            </a:r>
          </a:p>
        </p:txBody>
      </p:sp>
      <p:sp>
        <p:nvSpPr>
          <p:cNvPr id="25603" name="Rectangle 13"/>
          <p:cNvSpPr>
            <a:spLocks noChangeArrowheads="1"/>
          </p:cNvSpPr>
          <p:nvPr/>
        </p:nvSpPr>
        <p:spPr bwMode="auto">
          <a:xfrm>
            <a:off x="3387725" y="2551113"/>
            <a:ext cx="3333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b="1"/>
              <a:t>2012</a:t>
            </a:r>
          </a:p>
        </p:txBody>
      </p:sp>
      <p:sp>
        <p:nvSpPr>
          <p:cNvPr id="25604" name="Rectangle 14"/>
          <p:cNvSpPr>
            <a:spLocks noChangeArrowheads="1"/>
          </p:cNvSpPr>
          <p:nvPr/>
        </p:nvSpPr>
        <p:spPr bwMode="auto">
          <a:xfrm>
            <a:off x="4019550" y="2551113"/>
            <a:ext cx="3238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b="1"/>
              <a:t>2011</a:t>
            </a:r>
          </a:p>
        </p:txBody>
      </p:sp>
      <p:sp>
        <p:nvSpPr>
          <p:cNvPr id="25605" name="Rectangle 16"/>
          <p:cNvSpPr>
            <a:spLocks noChangeArrowheads="1"/>
          </p:cNvSpPr>
          <p:nvPr/>
        </p:nvSpPr>
        <p:spPr bwMode="auto">
          <a:xfrm>
            <a:off x="7550150" y="2551113"/>
            <a:ext cx="3333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b="1"/>
              <a:t>2012</a:t>
            </a:r>
          </a:p>
        </p:txBody>
      </p:sp>
      <p:sp>
        <p:nvSpPr>
          <p:cNvPr id="25606" name="Rectangle 17"/>
          <p:cNvSpPr>
            <a:spLocks noChangeArrowheads="1"/>
          </p:cNvSpPr>
          <p:nvPr/>
        </p:nvSpPr>
        <p:spPr bwMode="auto">
          <a:xfrm>
            <a:off x="8181975" y="2551113"/>
            <a:ext cx="3238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b="1"/>
              <a:t>2011</a:t>
            </a:r>
          </a:p>
        </p:txBody>
      </p:sp>
      <p:sp>
        <p:nvSpPr>
          <p:cNvPr id="25607" name="Rectangle 18"/>
          <p:cNvSpPr>
            <a:spLocks noChangeArrowheads="1"/>
          </p:cNvSpPr>
          <p:nvPr/>
        </p:nvSpPr>
        <p:spPr bwMode="auto">
          <a:xfrm>
            <a:off x="874713" y="2754313"/>
            <a:ext cx="9747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Current assets:</a:t>
            </a:r>
          </a:p>
        </p:txBody>
      </p:sp>
      <p:sp>
        <p:nvSpPr>
          <p:cNvPr id="25608" name="Rectangle 19"/>
          <p:cNvSpPr>
            <a:spLocks noChangeArrowheads="1"/>
          </p:cNvSpPr>
          <p:nvPr/>
        </p:nvSpPr>
        <p:spPr bwMode="auto">
          <a:xfrm>
            <a:off x="4802188" y="2754313"/>
            <a:ext cx="1262062"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Current Liabilities:</a:t>
            </a:r>
          </a:p>
        </p:txBody>
      </p:sp>
      <p:sp>
        <p:nvSpPr>
          <p:cNvPr id="25609" name="Rectangle 20"/>
          <p:cNvSpPr>
            <a:spLocks noChangeArrowheads="1"/>
          </p:cNvSpPr>
          <p:nvPr/>
        </p:nvSpPr>
        <p:spPr bwMode="auto">
          <a:xfrm>
            <a:off x="874713" y="2959100"/>
            <a:ext cx="15240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Cash and equivalents</a:t>
            </a:r>
          </a:p>
        </p:txBody>
      </p:sp>
      <p:sp>
        <p:nvSpPr>
          <p:cNvPr id="25610" name="Rectangle 21"/>
          <p:cNvSpPr>
            <a:spLocks noChangeArrowheads="1"/>
          </p:cNvSpPr>
          <p:nvPr/>
        </p:nvSpPr>
        <p:spPr bwMode="auto">
          <a:xfrm>
            <a:off x="3451225" y="2959100"/>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$140</a:t>
            </a:r>
          </a:p>
        </p:txBody>
      </p:sp>
      <p:sp>
        <p:nvSpPr>
          <p:cNvPr id="25611" name="Rectangle 22"/>
          <p:cNvSpPr>
            <a:spLocks noChangeArrowheads="1"/>
          </p:cNvSpPr>
          <p:nvPr/>
        </p:nvSpPr>
        <p:spPr bwMode="auto">
          <a:xfrm>
            <a:off x="4081463" y="2959100"/>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$107</a:t>
            </a:r>
          </a:p>
        </p:txBody>
      </p:sp>
      <p:sp>
        <p:nvSpPr>
          <p:cNvPr id="25612" name="Rectangle 23"/>
          <p:cNvSpPr>
            <a:spLocks noChangeArrowheads="1"/>
          </p:cNvSpPr>
          <p:nvPr/>
        </p:nvSpPr>
        <p:spPr bwMode="auto">
          <a:xfrm>
            <a:off x="4802188" y="2959100"/>
            <a:ext cx="1300162"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Accounts payable</a:t>
            </a:r>
          </a:p>
        </p:txBody>
      </p:sp>
      <p:sp>
        <p:nvSpPr>
          <p:cNvPr id="25613" name="Rectangle 24"/>
          <p:cNvSpPr>
            <a:spLocks noChangeArrowheads="1"/>
          </p:cNvSpPr>
          <p:nvPr/>
        </p:nvSpPr>
        <p:spPr bwMode="auto">
          <a:xfrm>
            <a:off x="7613650" y="2959100"/>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$213</a:t>
            </a:r>
          </a:p>
        </p:txBody>
      </p:sp>
      <p:sp>
        <p:nvSpPr>
          <p:cNvPr id="25614" name="Rectangle 25"/>
          <p:cNvSpPr>
            <a:spLocks noChangeArrowheads="1"/>
          </p:cNvSpPr>
          <p:nvPr/>
        </p:nvSpPr>
        <p:spPr bwMode="auto">
          <a:xfrm>
            <a:off x="8245475" y="2959100"/>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$197</a:t>
            </a:r>
          </a:p>
        </p:txBody>
      </p:sp>
      <p:sp>
        <p:nvSpPr>
          <p:cNvPr id="25615" name="Rectangle 26"/>
          <p:cNvSpPr>
            <a:spLocks noChangeArrowheads="1"/>
          </p:cNvSpPr>
          <p:nvPr/>
        </p:nvSpPr>
        <p:spPr bwMode="auto">
          <a:xfrm>
            <a:off x="874713" y="3162300"/>
            <a:ext cx="1465262"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Accounts receivable</a:t>
            </a:r>
          </a:p>
        </p:txBody>
      </p:sp>
      <p:sp>
        <p:nvSpPr>
          <p:cNvPr id="25616" name="Rectangle 27"/>
          <p:cNvSpPr>
            <a:spLocks noChangeArrowheads="1"/>
          </p:cNvSpPr>
          <p:nvPr/>
        </p:nvSpPr>
        <p:spPr bwMode="auto">
          <a:xfrm>
            <a:off x="3568700" y="3162300"/>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294</a:t>
            </a:r>
          </a:p>
        </p:txBody>
      </p:sp>
      <p:sp>
        <p:nvSpPr>
          <p:cNvPr id="25617" name="Rectangle 28"/>
          <p:cNvSpPr>
            <a:spLocks noChangeArrowheads="1"/>
          </p:cNvSpPr>
          <p:nvPr/>
        </p:nvSpPr>
        <p:spPr bwMode="auto">
          <a:xfrm>
            <a:off x="4198938" y="3162300"/>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270</a:t>
            </a:r>
          </a:p>
        </p:txBody>
      </p:sp>
      <p:sp>
        <p:nvSpPr>
          <p:cNvPr id="25618" name="Rectangle 29"/>
          <p:cNvSpPr>
            <a:spLocks noChangeArrowheads="1"/>
          </p:cNvSpPr>
          <p:nvPr/>
        </p:nvSpPr>
        <p:spPr bwMode="auto">
          <a:xfrm>
            <a:off x="4802188" y="3162300"/>
            <a:ext cx="10620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Notes payable</a:t>
            </a:r>
          </a:p>
        </p:txBody>
      </p:sp>
      <p:sp>
        <p:nvSpPr>
          <p:cNvPr id="25619" name="Rectangle 30"/>
          <p:cNvSpPr>
            <a:spLocks noChangeArrowheads="1"/>
          </p:cNvSpPr>
          <p:nvPr/>
        </p:nvSpPr>
        <p:spPr bwMode="auto">
          <a:xfrm>
            <a:off x="7802563" y="3162300"/>
            <a:ext cx="1651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50</a:t>
            </a:r>
          </a:p>
        </p:txBody>
      </p:sp>
      <p:sp>
        <p:nvSpPr>
          <p:cNvPr id="25620" name="Rectangle 31"/>
          <p:cNvSpPr>
            <a:spLocks noChangeArrowheads="1"/>
          </p:cNvSpPr>
          <p:nvPr/>
        </p:nvSpPr>
        <p:spPr bwMode="auto">
          <a:xfrm>
            <a:off x="8434388" y="3162300"/>
            <a:ext cx="1651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53</a:t>
            </a:r>
          </a:p>
        </p:txBody>
      </p:sp>
      <p:sp>
        <p:nvSpPr>
          <p:cNvPr id="25621" name="Rectangle 32"/>
          <p:cNvSpPr>
            <a:spLocks noChangeArrowheads="1"/>
          </p:cNvSpPr>
          <p:nvPr/>
        </p:nvSpPr>
        <p:spPr bwMode="auto">
          <a:xfrm>
            <a:off x="874713" y="3367088"/>
            <a:ext cx="86677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Inventories</a:t>
            </a:r>
          </a:p>
        </p:txBody>
      </p:sp>
      <p:sp>
        <p:nvSpPr>
          <p:cNvPr id="25622" name="Rectangle 33"/>
          <p:cNvSpPr>
            <a:spLocks noChangeArrowheads="1"/>
          </p:cNvSpPr>
          <p:nvPr/>
        </p:nvSpPr>
        <p:spPr bwMode="auto">
          <a:xfrm>
            <a:off x="3568700" y="3367088"/>
            <a:ext cx="2476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269</a:t>
            </a:r>
          </a:p>
        </p:txBody>
      </p:sp>
      <p:sp>
        <p:nvSpPr>
          <p:cNvPr id="25623" name="Rectangle 34"/>
          <p:cNvSpPr>
            <a:spLocks noChangeArrowheads="1"/>
          </p:cNvSpPr>
          <p:nvPr/>
        </p:nvSpPr>
        <p:spPr bwMode="auto">
          <a:xfrm>
            <a:off x="4198938" y="3367088"/>
            <a:ext cx="2476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280</a:t>
            </a:r>
          </a:p>
        </p:txBody>
      </p:sp>
      <p:sp>
        <p:nvSpPr>
          <p:cNvPr id="25624" name="Rectangle 35"/>
          <p:cNvSpPr>
            <a:spLocks noChangeArrowheads="1"/>
          </p:cNvSpPr>
          <p:nvPr/>
        </p:nvSpPr>
        <p:spPr bwMode="auto">
          <a:xfrm>
            <a:off x="4802188" y="3367088"/>
            <a:ext cx="13176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Accrued expenses</a:t>
            </a:r>
          </a:p>
        </p:txBody>
      </p:sp>
      <p:sp>
        <p:nvSpPr>
          <p:cNvPr id="25625" name="Rectangle 36"/>
          <p:cNvSpPr>
            <a:spLocks noChangeArrowheads="1"/>
          </p:cNvSpPr>
          <p:nvPr/>
        </p:nvSpPr>
        <p:spPr bwMode="auto">
          <a:xfrm>
            <a:off x="7731125" y="3367088"/>
            <a:ext cx="2476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223</a:t>
            </a:r>
          </a:p>
        </p:txBody>
      </p:sp>
      <p:sp>
        <p:nvSpPr>
          <p:cNvPr id="25626" name="Rectangle 37"/>
          <p:cNvSpPr>
            <a:spLocks noChangeArrowheads="1"/>
          </p:cNvSpPr>
          <p:nvPr/>
        </p:nvSpPr>
        <p:spPr bwMode="auto">
          <a:xfrm>
            <a:off x="8362950" y="3367088"/>
            <a:ext cx="2476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205</a:t>
            </a:r>
          </a:p>
        </p:txBody>
      </p:sp>
      <p:sp>
        <p:nvSpPr>
          <p:cNvPr id="25627" name="Rectangle 38"/>
          <p:cNvSpPr>
            <a:spLocks noChangeArrowheads="1"/>
          </p:cNvSpPr>
          <p:nvPr/>
        </p:nvSpPr>
        <p:spPr bwMode="auto">
          <a:xfrm>
            <a:off x="874713" y="3570288"/>
            <a:ext cx="500062"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Other</a:t>
            </a:r>
          </a:p>
        </p:txBody>
      </p:sp>
      <p:sp>
        <p:nvSpPr>
          <p:cNvPr id="25628" name="Rectangle 39"/>
          <p:cNvSpPr>
            <a:spLocks noChangeArrowheads="1"/>
          </p:cNvSpPr>
          <p:nvPr/>
        </p:nvSpPr>
        <p:spPr bwMode="auto">
          <a:xfrm>
            <a:off x="3640138" y="3570288"/>
            <a:ext cx="1651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58</a:t>
            </a:r>
          </a:p>
        </p:txBody>
      </p:sp>
      <p:sp>
        <p:nvSpPr>
          <p:cNvPr id="25629" name="Rectangle 40"/>
          <p:cNvSpPr>
            <a:spLocks noChangeArrowheads="1"/>
          </p:cNvSpPr>
          <p:nvPr/>
        </p:nvSpPr>
        <p:spPr bwMode="auto">
          <a:xfrm>
            <a:off x="4271963" y="3570288"/>
            <a:ext cx="1651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50</a:t>
            </a:r>
          </a:p>
        </p:txBody>
      </p:sp>
      <p:sp>
        <p:nvSpPr>
          <p:cNvPr id="25630" name="Rectangle 41"/>
          <p:cNvSpPr>
            <a:spLocks noChangeArrowheads="1"/>
          </p:cNvSpPr>
          <p:nvPr/>
        </p:nvSpPr>
        <p:spPr bwMode="auto">
          <a:xfrm>
            <a:off x="4802188" y="3570288"/>
            <a:ext cx="18034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current liabilities</a:t>
            </a:r>
          </a:p>
        </p:txBody>
      </p:sp>
      <p:sp>
        <p:nvSpPr>
          <p:cNvPr id="25631" name="Rectangle 42"/>
          <p:cNvSpPr>
            <a:spLocks noChangeArrowheads="1"/>
          </p:cNvSpPr>
          <p:nvPr/>
        </p:nvSpPr>
        <p:spPr bwMode="auto">
          <a:xfrm>
            <a:off x="7613650" y="3570288"/>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$486</a:t>
            </a:r>
          </a:p>
        </p:txBody>
      </p:sp>
      <p:sp>
        <p:nvSpPr>
          <p:cNvPr id="25632" name="Rectangle 43"/>
          <p:cNvSpPr>
            <a:spLocks noChangeArrowheads="1"/>
          </p:cNvSpPr>
          <p:nvPr/>
        </p:nvSpPr>
        <p:spPr bwMode="auto">
          <a:xfrm>
            <a:off x="8245475" y="3570288"/>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$455</a:t>
            </a:r>
          </a:p>
        </p:txBody>
      </p:sp>
      <p:sp>
        <p:nvSpPr>
          <p:cNvPr id="25633" name="Rectangle 44"/>
          <p:cNvSpPr>
            <a:spLocks noChangeArrowheads="1"/>
          </p:cNvSpPr>
          <p:nvPr/>
        </p:nvSpPr>
        <p:spPr bwMode="auto">
          <a:xfrm>
            <a:off x="874713" y="3773488"/>
            <a:ext cx="16129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current assets</a:t>
            </a:r>
          </a:p>
        </p:txBody>
      </p:sp>
      <p:sp>
        <p:nvSpPr>
          <p:cNvPr id="25634" name="Rectangle 45"/>
          <p:cNvSpPr>
            <a:spLocks noChangeArrowheads="1"/>
          </p:cNvSpPr>
          <p:nvPr/>
        </p:nvSpPr>
        <p:spPr bwMode="auto">
          <a:xfrm>
            <a:off x="3451225" y="3773488"/>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$761</a:t>
            </a:r>
          </a:p>
        </p:txBody>
      </p:sp>
      <p:sp>
        <p:nvSpPr>
          <p:cNvPr id="25635" name="Rectangle 46"/>
          <p:cNvSpPr>
            <a:spLocks noChangeArrowheads="1"/>
          </p:cNvSpPr>
          <p:nvPr/>
        </p:nvSpPr>
        <p:spPr bwMode="auto">
          <a:xfrm>
            <a:off x="4081463" y="3773488"/>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$707</a:t>
            </a:r>
          </a:p>
        </p:txBody>
      </p:sp>
      <p:sp>
        <p:nvSpPr>
          <p:cNvPr id="25636" name="Rectangle 47"/>
          <p:cNvSpPr>
            <a:spLocks noChangeArrowheads="1"/>
          </p:cNvSpPr>
          <p:nvPr/>
        </p:nvSpPr>
        <p:spPr bwMode="auto">
          <a:xfrm>
            <a:off x="4802188" y="3978275"/>
            <a:ext cx="14097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Long-term liabilities:</a:t>
            </a:r>
          </a:p>
        </p:txBody>
      </p:sp>
      <p:sp>
        <p:nvSpPr>
          <p:cNvPr id="25637" name="Rectangle 48"/>
          <p:cNvSpPr>
            <a:spLocks noChangeArrowheads="1"/>
          </p:cNvSpPr>
          <p:nvPr/>
        </p:nvSpPr>
        <p:spPr bwMode="auto">
          <a:xfrm>
            <a:off x="874713" y="4181475"/>
            <a:ext cx="8461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Fixed assets:</a:t>
            </a:r>
          </a:p>
        </p:txBody>
      </p:sp>
      <p:sp>
        <p:nvSpPr>
          <p:cNvPr id="25638" name="Rectangle 49"/>
          <p:cNvSpPr>
            <a:spLocks noChangeArrowheads="1"/>
          </p:cNvSpPr>
          <p:nvPr/>
        </p:nvSpPr>
        <p:spPr bwMode="auto">
          <a:xfrm>
            <a:off x="4802188" y="4181475"/>
            <a:ext cx="1090612"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Deferred taxes</a:t>
            </a:r>
          </a:p>
        </p:txBody>
      </p:sp>
      <p:sp>
        <p:nvSpPr>
          <p:cNvPr id="25639" name="Rectangle 50"/>
          <p:cNvSpPr>
            <a:spLocks noChangeArrowheads="1"/>
          </p:cNvSpPr>
          <p:nvPr/>
        </p:nvSpPr>
        <p:spPr bwMode="auto">
          <a:xfrm>
            <a:off x="7613650" y="4181475"/>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$117</a:t>
            </a:r>
          </a:p>
        </p:txBody>
      </p:sp>
      <p:sp>
        <p:nvSpPr>
          <p:cNvPr id="25640" name="Rectangle 51"/>
          <p:cNvSpPr>
            <a:spLocks noChangeArrowheads="1"/>
          </p:cNvSpPr>
          <p:nvPr/>
        </p:nvSpPr>
        <p:spPr bwMode="auto">
          <a:xfrm>
            <a:off x="8245475" y="4181475"/>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$104</a:t>
            </a:r>
          </a:p>
        </p:txBody>
      </p:sp>
      <p:sp>
        <p:nvSpPr>
          <p:cNvPr id="25641" name="Rectangle 52"/>
          <p:cNvSpPr>
            <a:spLocks noChangeArrowheads="1"/>
          </p:cNvSpPr>
          <p:nvPr/>
        </p:nvSpPr>
        <p:spPr bwMode="auto">
          <a:xfrm>
            <a:off x="874713" y="4386263"/>
            <a:ext cx="21653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Property, plant, and equipment</a:t>
            </a:r>
          </a:p>
        </p:txBody>
      </p:sp>
      <p:sp>
        <p:nvSpPr>
          <p:cNvPr id="25642" name="Rectangle 53"/>
          <p:cNvSpPr>
            <a:spLocks noChangeArrowheads="1"/>
          </p:cNvSpPr>
          <p:nvPr/>
        </p:nvSpPr>
        <p:spPr bwMode="auto">
          <a:xfrm>
            <a:off x="3343275" y="4386263"/>
            <a:ext cx="454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$1,423</a:t>
            </a:r>
          </a:p>
        </p:txBody>
      </p:sp>
      <p:sp>
        <p:nvSpPr>
          <p:cNvPr id="25643" name="Rectangle 54"/>
          <p:cNvSpPr>
            <a:spLocks noChangeArrowheads="1"/>
          </p:cNvSpPr>
          <p:nvPr/>
        </p:nvSpPr>
        <p:spPr bwMode="auto">
          <a:xfrm>
            <a:off x="3973513" y="4386263"/>
            <a:ext cx="454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$1,274</a:t>
            </a:r>
          </a:p>
        </p:txBody>
      </p:sp>
      <p:sp>
        <p:nvSpPr>
          <p:cNvPr id="25644" name="Rectangle 55"/>
          <p:cNvSpPr>
            <a:spLocks noChangeArrowheads="1"/>
          </p:cNvSpPr>
          <p:nvPr/>
        </p:nvSpPr>
        <p:spPr bwMode="auto">
          <a:xfrm>
            <a:off x="4802188" y="4386263"/>
            <a:ext cx="1157287"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Long-term debt</a:t>
            </a:r>
          </a:p>
        </p:txBody>
      </p:sp>
      <p:sp>
        <p:nvSpPr>
          <p:cNvPr id="25645" name="Rectangle 56"/>
          <p:cNvSpPr>
            <a:spLocks noChangeArrowheads="1"/>
          </p:cNvSpPr>
          <p:nvPr/>
        </p:nvSpPr>
        <p:spPr bwMode="auto">
          <a:xfrm>
            <a:off x="7731125" y="4386263"/>
            <a:ext cx="2476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471</a:t>
            </a:r>
          </a:p>
        </p:txBody>
      </p:sp>
      <p:sp>
        <p:nvSpPr>
          <p:cNvPr id="25646" name="Rectangle 57"/>
          <p:cNvSpPr>
            <a:spLocks noChangeArrowheads="1"/>
          </p:cNvSpPr>
          <p:nvPr/>
        </p:nvSpPr>
        <p:spPr bwMode="auto">
          <a:xfrm>
            <a:off x="8362950" y="4386263"/>
            <a:ext cx="2476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458</a:t>
            </a:r>
          </a:p>
        </p:txBody>
      </p:sp>
      <p:sp>
        <p:nvSpPr>
          <p:cNvPr id="25647" name="Rectangle 58"/>
          <p:cNvSpPr>
            <a:spLocks noChangeArrowheads="1"/>
          </p:cNvSpPr>
          <p:nvPr/>
        </p:nvSpPr>
        <p:spPr bwMode="auto">
          <a:xfrm>
            <a:off x="874713" y="4589463"/>
            <a:ext cx="2239962"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Less accumulated depreciation</a:t>
            </a:r>
          </a:p>
        </p:txBody>
      </p:sp>
      <p:sp>
        <p:nvSpPr>
          <p:cNvPr id="25648" name="Rectangle 59"/>
          <p:cNvSpPr>
            <a:spLocks noChangeArrowheads="1"/>
          </p:cNvSpPr>
          <p:nvPr/>
        </p:nvSpPr>
        <p:spPr bwMode="auto">
          <a:xfrm>
            <a:off x="3514725" y="4589463"/>
            <a:ext cx="35877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(550)</a:t>
            </a:r>
          </a:p>
        </p:txBody>
      </p:sp>
      <p:sp>
        <p:nvSpPr>
          <p:cNvPr id="25649" name="Rectangle 60"/>
          <p:cNvSpPr>
            <a:spLocks noChangeArrowheads="1"/>
          </p:cNvSpPr>
          <p:nvPr/>
        </p:nvSpPr>
        <p:spPr bwMode="auto">
          <a:xfrm>
            <a:off x="4144963" y="4589463"/>
            <a:ext cx="303212"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(460</a:t>
            </a:r>
          </a:p>
        </p:txBody>
      </p:sp>
      <p:sp>
        <p:nvSpPr>
          <p:cNvPr id="25650" name="Rectangle 61"/>
          <p:cNvSpPr>
            <a:spLocks noChangeArrowheads="1"/>
          </p:cNvSpPr>
          <p:nvPr/>
        </p:nvSpPr>
        <p:spPr bwMode="auto">
          <a:xfrm>
            <a:off x="4802188" y="4589463"/>
            <a:ext cx="19875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long-term liabilities</a:t>
            </a:r>
          </a:p>
        </p:txBody>
      </p:sp>
      <p:sp>
        <p:nvSpPr>
          <p:cNvPr id="25651" name="Rectangle 62"/>
          <p:cNvSpPr>
            <a:spLocks noChangeArrowheads="1"/>
          </p:cNvSpPr>
          <p:nvPr/>
        </p:nvSpPr>
        <p:spPr bwMode="auto">
          <a:xfrm>
            <a:off x="7613650" y="4589463"/>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$588</a:t>
            </a:r>
          </a:p>
        </p:txBody>
      </p:sp>
      <p:sp>
        <p:nvSpPr>
          <p:cNvPr id="25652" name="Rectangle 63"/>
          <p:cNvSpPr>
            <a:spLocks noChangeArrowheads="1"/>
          </p:cNvSpPr>
          <p:nvPr/>
        </p:nvSpPr>
        <p:spPr bwMode="auto">
          <a:xfrm>
            <a:off x="8245475" y="4589463"/>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$562</a:t>
            </a:r>
          </a:p>
        </p:txBody>
      </p:sp>
      <p:sp>
        <p:nvSpPr>
          <p:cNvPr id="25653" name="Rectangle 64"/>
          <p:cNvSpPr>
            <a:spLocks noChangeArrowheads="1"/>
          </p:cNvSpPr>
          <p:nvPr/>
        </p:nvSpPr>
        <p:spPr bwMode="auto">
          <a:xfrm>
            <a:off x="874713" y="4794250"/>
            <a:ext cx="24352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Net property, plant, and equipment</a:t>
            </a:r>
          </a:p>
        </p:txBody>
      </p:sp>
      <p:sp>
        <p:nvSpPr>
          <p:cNvPr id="25654" name="Rectangle 65"/>
          <p:cNvSpPr>
            <a:spLocks noChangeArrowheads="1"/>
          </p:cNvSpPr>
          <p:nvPr/>
        </p:nvSpPr>
        <p:spPr bwMode="auto">
          <a:xfrm>
            <a:off x="3568700" y="4794250"/>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873</a:t>
            </a:r>
          </a:p>
        </p:txBody>
      </p:sp>
      <p:sp>
        <p:nvSpPr>
          <p:cNvPr id="25655" name="Rectangle 66"/>
          <p:cNvSpPr>
            <a:spLocks noChangeArrowheads="1"/>
          </p:cNvSpPr>
          <p:nvPr/>
        </p:nvSpPr>
        <p:spPr bwMode="auto">
          <a:xfrm>
            <a:off x="4198938" y="4794250"/>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814</a:t>
            </a:r>
          </a:p>
        </p:txBody>
      </p:sp>
      <p:sp>
        <p:nvSpPr>
          <p:cNvPr id="25656" name="Rectangle 67"/>
          <p:cNvSpPr>
            <a:spLocks noChangeArrowheads="1"/>
          </p:cNvSpPr>
          <p:nvPr/>
        </p:nvSpPr>
        <p:spPr bwMode="auto">
          <a:xfrm>
            <a:off x="874713" y="4997450"/>
            <a:ext cx="1878012"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Intangible assets and other</a:t>
            </a:r>
          </a:p>
        </p:txBody>
      </p:sp>
      <p:sp>
        <p:nvSpPr>
          <p:cNvPr id="25657" name="Rectangle 68"/>
          <p:cNvSpPr>
            <a:spLocks noChangeArrowheads="1"/>
          </p:cNvSpPr>
          <p:nvPr/>
        </p:nvSpPr>
        <p:spPr bwMode="auto">
          <a:xfrm>
            <a:off x="3568700" y="4997450"/>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245</a:t>
            </a:r>
          </a:p>
        </p:txBody>
      </p:sp>
      <p:sp>
        <p:nvSpPr>
          <p:cNvPr id="25658" name="Rectangle 69"/>
          <p:cNvSpPr>
            <a:spLocks noChangeArrowheads="1"/>
          </p:cNvSpPr>
          <p:nvPr/>
        </p:nvSpPr>
        <p:spPr bwMode="auto">
          <a:xfrm>
            <a:off x="4198938" y="4997450"/>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221</a:t>
            </a:r>
          </a:p>
        </p:txBody>
      </p:sp>
      <p:sp>
        <p:nvSpPr>
          <p:cNvPr id="25659" name="Rectangle 70"/>
          <p:cNvSpPr>
            <a:spLocks noChangeArrowheads="1"/>
          </p:cNvSpPr>
          <p:nvPr/>
        </p:nvSpPr>
        <p:spPr bwMode="auto">
          <a:xfrm>
            <a:off x="4802188" y="4997450"/>
            <a:ext cx="13922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Stockholder's equity:</a:t>
            </a:r>
          </a:p>
        </p:txBody>
      </p:sp>
      <p:sp>
        <p:nvSpPr>
          <p:cNvPr id="25660" name="Rectangle 71"/>
          <p:cNvSpPr>
            <a:spLocks noChangeArrowheads="1"/>
          </p:cNvSpPr>
          <p:nvPr/>
        </p:nvSpPr>
        <p:spPr bwMode="auto">
          <a:xfrm>
            <a:off x="874713" y="5202238"/>
            <a:ext cx="1443037"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fixed assets</a:t>
            </a:r>
          </a:p>
        </p:txBody>
      </p:sp>
      <p:sp>
        <p:nvSpPr>
          <p:cNvPr id="25661" name="Rectangle 72"/>
          <p:cNvSpPr>
            <a:spLocks noChangeArrowheads="1"/>
          </p:cNvSpPr>
          <p:nvPr/>
        </p:nvSpPr>
        <p:spPr bwMode="auto">
          <a:xfrm>
            <a:off x="3343275" y="5202238"/>
            <a:ext cx="454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$1,118</a:t>
            </a:r>
          </a:p>
        </p:txBody>
      </p:sp>
      <p:sp>
        <p:nvSpPr>
          <p:cNvPr id="25662" name="Rectangle 73"/>
          <p:cNvSpPr>
            <a:spLocks noChangeArrowheads="1"/>
          </p:cNvSpPr>
          <p:nvPr/>
        </p:nvSpPr>
        <p:spPr bwMode="auto">
          <a:xfrm>
            <a:off x="3973513" y="5202238"/>
            <a:ext cx="454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$1,035</a:t>
            </a:r>
          </a:p>
        </p:txBody>
      </p:sp>
      <p:sp>
        <p:nvSpPr>
          <p:cNvPr id="25663" name="Rectangle 74"/>
          <p:cNvSpPr>
            <a:spLocks noChangeArrowheads="1"/>
          </p:cNvSpPr>
          <p:nvPr/>
        </p:nvSpPr>
        <p:spPr bwMode="auto">
          <a:xfrm>
            <a:off x="4802188" y="5202238"/>
            <a:ext cx="1128712"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Preferred stock</a:t>
            </a:r>
          </a:p>
        </p:txBody>
      </p:sp>
      <p:sp>
        <p:nvSpPr>
          <p:cNvPr id="25664" name="Rectangle 75"/>
          <p:cNvSpPr>
            <a:spLocks noChangeArrowheads="1"/>
          </p:cNvSpPr>
          <p:nvPr/>
        </p:nvSpPr>
        <p:spPr bwMode="auto">
          <a:xfrm>
            <a:off x="7686675" y="5202238"/>
            <a:ext cx="2476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$39</a:t>
            </a:r>
          </a:p>
        </p:txBody>
      </p:sp>
      <p:sp>
        <p:nvSpPr>
          <p:cNvPr id="25665" name="Rectangle 76"/>
          <p:cNvSpPr>
            <a:spLocks noChangeArrowheads="1"/>
          </p:cNvSpPr>
          <p:nvPr/>
        </p:nvSpPr>
        <p:spPr bwMode="auto">
          <a:xfrm>
            <a:off x="8316913" y="5202238"/>
            <a:ext cx="2476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$39</a:t>
            </a:r>
          </a:p>
        </p:txBody>
      </p:sp>
      <p:sp>
        <p:nvSpPr>
          <p:cNvPr id="25666" name="Rectangle 77"/>
          <p:cNvSpPr>
            <a:spLocks noChangeArrowheads="1"/>
          </p:cNvSpPr>
          <p:nvPr/>
        </p:nvSpPr>
        <p:spPr bwMode="auto">
          <a:xfrm>
            <a:off x="4802188" y="5405438"/>
            <a:ext cx="20955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Common stock ($1 par value)</a:t>
            </a:r>
          </a:p>
        </p:txBody>
      </p:sp>
      <p:sp>
        <p:nvSpPr>
          <p:cNvPr id="25667" name="Rectangle 78"/>
          <p:cNvSpPr>
            <a:spLocks noChangeArrowheads="1"/>
          </p:cNvSpPr>
          <p:nvPr/>
        </p:nvSpPr>
        <p:spPr bwMode="auto">
          <a:xfrm>
            <a:off x="7802563" y="5405438"/>
            <a:ext cx="1651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55</a:t>
            </a:r>
          </a:p>
        </p:txBody>
      </p:sp>
      <p:sp>
        <p:nvSpPr>
          <p:cNvPr id="25668" name="Rectangle 79"/>
          <p:cNvSpPr>
            <a:spLocks noChangeArrowheads="1"/>
          </p:cNvSpPr>
          <p:nvPr/>
        </p:nvSpPr>
        <p:spPr bwMode="auto">
          <a:xfrm>
            <a:off x="8434388" y="5405438"/>
            <a:ext cx="1651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32</a:t>
            </a:r>
          </a:p>
        </p:txBody>
      </p:sp>
      <p:sp>
        <p:nvSpPr>
          <p:cNvPr id="25669" name="Rectangle 80"/>
          <p:cNvSpPr>
            <a:spLocks noChangeArrowheads="1"/>
          </p:cNvSpPr>
          <p:nvPr/>
        </p:nvSpPr>
        <p:spPr bwMode="auto">
          <a:xfrm>
            <a:off x="4802188" y="5610225"/>
            <a:ext cx="11176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Capital surplus</a:t>
            </a:r>
          </a:p>
        </p:txBody>
      </p:sp>
      <p:sp>
        <p:nvSpPr>
          <p:cNvPr id="25670" name="Rectangle 81"/>
          <p:cNvSpPr>
            <a:spLocks noChangeArrowheads="1"/>
          </p:cNvSpPr>
          <p:nvPr/>
        </p:nvSpPr>
        <p:spPr bwMode="auto">
          <a:xfrm>
            <a:off x="7731125" y="5610225"/>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347</a:t>
            </a:r>
          </a:p>
        </p:txBody>
      </p:sp>
      <p:sp>
        <p:nvSpPr>
          <p:cNvPr id="25671" name="Rectangle 82"/>
          <p:cNvSpPr>
            <a:spLocks noChangeArrowheads="1"/>
          </p:cNvSpPr>
          <p:nvPr/>
        </p:nvSpPr>
        <p:spPr bwMode="auto">
          <a:xfrm>
            <a:off x="8362950" y="5610225"/>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327</a:t>
            </a:r>
          </a:p>
        </p:txBody>
      </p:sp>
      <p:sp>
        <p:nvSpPr>
          <p:cNvPr id="25672" name="Rectangle 83"/>
          <p:cNvSpPr>
            <a:spLocks noChangeArrowheads="1"/>
          </p:cNvSpPr>
          <p:nvPr/>
        </p:nvSpPr>
        <p:spPr bwMode="auto">
          <a:xfrm>
            <a:off x="4802188" y="5813425"/>
            <a:ext cx="2176462"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Accumulated retained earnings</a:t>
            </a:r>
          </a:p>
        </p:txBody>
      </p:sp>
      <p:sp>
        <p:nvSpPr>
          <p:cNvPr id="25673" name="Rectangle 84"/>
          <p:cNvSpPr>
            <a:spLocks noChangeArrowheads="1"/>
          </p:cNvSpPr>
          <p:nvPr/>
        </p:nvSpPr>
        <p:spPr bwMode="auto">
          <a:xfrm>
            <a:off x="7731125" y="5813425"/>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390</a:t>
            </a:r>
          </a:p>
        </p:txBody>
      </p:sp>
      <p:sp>
        <p:nvSpPr>
          <p:cNvPr id="25674" name="Rectangle 85"/>
          <p:cNvSpPr>
            <a:spLocks noChangeArrowheads="1"/>
          </p:cNvSpPr>
          <p:nvPr/>
        </p:nvSpPr>
        <p:spPr bwMode="auto">
          <a:xfrm>
            <a:off x="8362950" y="5813425"/>
            <a:ext cx="24765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347</a:t>
            </a:r>
          </a:p>
        </p:txBody>
      </p:sp>
      <p:sp>
        <p:nvSpPr>
          <p:cNvPr id="25675" name="Rectangle 86"/>
          <p:cNvSpPr>
            <a:spLocks noChangeArrowheads="1"/>
          </p:cNvSpPr>
          <p:nvPr/>
        </p:nvSpPr>
        <p:spPr bwMode="auto">
          <a:xfrm>
            <a:off x="4802188" y="6018213"/>
            <a:ext cx="1470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Less treasury stock</a:t>
            </a:r>
          </a:p>
        </p:txBody>
      </p:sp>
      <p:sp>
        <p:nvSpPr>
          <p:cNvPr id="25676" name="Rectangle 87"/>
          <p:cNvSpPr>
            <a:spLocks noChangeArrowheads="1"/>
          </p:cNvSpPr>
          <p:nvPr/>
        </p:nvSpPr>
        <p:spPr bwMode="auto">
          <a:xfrm>
            <a:off x="7748588" y="6018213"/>
            <a:ext cx="2762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(26)</a:t>
            </a:r>
          </a:p>
        </p:txBody>
      </p:sp>
      <p:sp>
        <p:nvSpPr>
          <p:cNvPr id="25677" name="Rectangle 88"/>
          <p:cNvSpPr>
            <a:spLocks noChangeArrowheads="1"/>
          </p:cNvSpPr>
          <p:nvPr/>
        </p:nvSpPr>
        <p:spPr bwMode="auto">
          <a:xfrm>
            <a:off x="8380413" y="6018213"/>
            <a:ext cx="2762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(20)</a:t>
            </a:r>
          </a:p>
        </p:txBody>
      </p:sp>
      <p:sp>
        <p:nvSpPr>
          <p:cNvPr id="25678" name="Rectangle 89"/>
          <p:cNvSpPr>
            <a:spLocks noChangeArrowheads="1"/>
          </p:cNvSpPr>
          <p:nvPr/>
        </p:nvSpPr>
        <p:spPr bwMode="auto">
          <a:xfrm>
            <a:off x="4802188" y="6221413"/>
            <a:ext cx="1092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equity</a:t>
            </a:r>
          </a:p>
        </p:txBody>
      </p:sp>
      <p:sp>
        <p:nvSpPr>
          <p:cNvPr id="25679" name="Rectangle 90"/>
          <p:cNvSpPr>
            <a:spLocks noChangeArrowheads="1"/>
          </p:cNvSpPr>
          <p:nvPr/>
        </p:nvSpPr>
        <p:spPr bwMode="auto">
          <a:xfrm>
            <a:off x="7613650" y="6221413"/>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$805</a:t>
            </a:r>
          </a:p>
        </p:txBody>
      </p:sp>
      <p:sp>
        <p:nvSpPr>
          <p:cNvPr id="25680" name="Rectangle 91"/>
          <p:cNvSpPr>
            <a:spLocks noChangeArrowheads="1"/>
          </p:cNvSpPr>
          <p:nvPr/>
        </p:nvSpPr>
        <p:spPr bwMode="auto">
          <a:xfrm>
            <a:off x="8245475" y="6221413"/>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$725</a:t>
            </a:r>
          </a:p>
        </p:txBody>
      </p:sp>
      <p:sp>
        <p:nvSpPr>
          <p:cNvPr id="25681" name="Rectangle 92"/>
          <p:cNvSpPr>
            <a:spLocks noChangeArrowheads="1"/>
          </p:cNvSpPr>
          <p:nvPr/>
        </p:nvSpPr>
        <p:spPr bwMode="auto">
          <a:xfrm>
            <a:off x="874713" y="6502400"/>
            <a:ext cx="773112"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Total assets</a:t>
            </a:r>
          </a:p>
        </p:txBody>
      </p:sp>
      <p:sp>
        <p:nvSpPr>
          <p:cNvPr id="25682" name="Rectangle 93"/>
          <p:cNvSpPr>
            <a:spLocks noChangeArrowheads="1"/>
          </p:cNvSpPr>
          <p:nvPr/>
        </p:nvSpPr>
        <p:spPr bwMode="auto">
          <a:xfrm>
            <a:off x="3343275" y="6502400"/>
            <a:ext cx="4540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$1,879</a:t>
            </a:r>
          </a:p>
        </p:txBody>
      </p:sp>
      <p:sp>
        <p:nvSpPr>
          <p:cNvPr id="25683" name="Rectangle 94"/>
          <p:cNvSpPr>
            <a:spLocks noChangeArrowheads="1"/>
          </p:cNvSpPr>
          <p:nvPr/>
        </p:nvSpPr>
        <p:spPr bwMode="auto">
          <a:xfrm>
            <a:off x="3973513" y="6502400"/>
            <a:ext cx="4540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$1,742</a:t>
            </a:r>
          </a:p>
        </p:txBody>
      </p:sp>
      <p:sp>
        <p:nvSpPr>
          <p:cNvPr id="25684" name="Rectangle 95"/>
          <p:cNvSpPr>
            <a:spLocks noChangeArrowheads="1"/>
          </p:cNvSpPr>
          <p:nvPr/>
        </p:nvSpPr>
        <p:spPr bwMode="auto">
          <a:xfrm>
            <a:off x="4802188" y="6502400"/>
            <a:ext cx="264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Total liabilities and stockholder's equity</a:t>
            </a:r>
          </a:p>
        </p:txBody>
      </p:sp>
      <p:sp>
        <p:nvSpPr>
          <p:cNvPr id="25685" name="Rectangle 96"/>
          <p:cNvSpPr>
            <a:spLocks noChangeArrowheads="1"/>
          </p:cNvSpPr>
          <p:nvPr/>
        </p:nvSpPr>
        <p:spPr bwMode="auto">
          <a:xfrm>
            <a:off x="7505700" y="6502400"/>
            <a:ext cx="4540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$1,879</a:t>
            </a:r>
          </a:p>
        </p:txBody>
      </p:sp>
      <p:sp>
        <p:nvSpPr>
          <p:cNvPr id="25686" name="Rectangle 97"/>
          <p:cNvSpPr>
            <a:spLocks noChangeArrowheads="1"/>
          </p:cNvSpPr>
          <p:nvPr/>
        </p:nvSpPr>
        <p:spPr bwMode="auto">
          <a:xfrm>
            <a:off x="8137525" y="6502400"/>
            <a:ext cx="4540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$1,742</a:t>
            </a:r>
          </a:p>
        </p:txBody>
      </p:sp>
      <p:sp>
        <p:nvSpPr>
          <p:cNvPr id="25687" name="Rectangle 98"/>
          <p:cNvSpPr>
            <a:spLocks noChangeArrowheads="1"/>
          </p:cNvSpPr>
          <p:nvPr/>
        </p:nvSpPr>
        <p:spPr bwMode="auto">
          <a:xfrm>
            <a:off x="7442200" y="3551238"/>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688" name="Rectangle 99"/>
          <p:cNvSpPr>
            <a:spLocks noChangeArrowheads="1"/>
          </p:cNvSpPr>
          <p:nvPr/>
        </p:nvSpPr>
        <p:spPr bwMode="auto">
          <a:xfrm>
            <a:off x="3279775" y="3754438"/>
            <a:ext cx="531813"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689" name="Rectangle 100"/>
          <p:cNvSpPr>
            <a:spLocks noChangeArrowheads="1"/>
          </p:cNvSpPr>
          <p:nvPr/>
        </p:nvSpPr>
        <p:spPr bwMode="auto">
          <a:xfrm>
            <a:off x="7442200" y="4570413"/>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690" name="Rectangle 101"/>
          <p:cNvSpPr>
            <a:spLocks noChangeArrowheads="1"/>
          </p:cNvSpPr>
          <p:nvPr/>
        </p:nvSpPr>
        <p:spPr bwMode="auto">
          <a:xfrm>
            <a:off x="3279775" y="4775200"/>
            <a:ext cx="531813"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691" name="Rectangle 102"/>
          <p:cNvSpPr>
            <a:spLocks noChangeArrowheads="1"/>
          </p:cNvSpPr>
          <p:nvPr/>
        </p:nvSpPr>
        <p:spPr bwMode="auto">
          <a:xfrm>
            <a:off x="3279775" y="5183188"/>
            <a:ext cx="531813"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692" name="Rectangle 103"/>
          <p:cNvSpPr>
            <a:spLocks noChangeArrowheads="1"/>
          </p:cNvSpPr>
          <p:nvPr/>
        </p:nvSpPr>
        <p:spPr bwMode="auto">
          <a:xfrm>
            <a:off x="3279775" y="5386388"/>
            <a:ext cx="531813"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693" name="Rectangle 104"/>
          <p:cNvSpPr>
            <a:spLocks noChangeArrowheads="1"/>
          </p:cNvSpPr>
          <p:nvPr/>
        </p:nvSpPr>
        <p:spPr bwMode="auto">
          <a:xfrm>
            <a:off x="7442200" y="6202363"/>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694" name="Line 105"/>
          <p:cNvSpPr>
            <a:spLocks noChangeShapeType="1"/>
          </p:cNvSpPr>
          <p:nvPr/>
        </p:nvSpPr>
        <p:spPr bwMode="auto">
          <a:xfrm>
            <a:off x="3289300" y="6686550"/>
            <a:ext cx="522288"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95" name="Line 106"/>
          <p:cNvSpPr>
            <a:spLocks noChangeShapeType="1"/>
          </p:cNvSpPr>
          <p:nvPr/>
        </p:nvSpPr>
        <p:spPr bwMode="auto">
          <a:xfrm>
            <a:off x="3289300" y="6705600"/>
            <a:ext cx="522288"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96" name="Rectangle 107"/>
          <p:cNvSpPr>
            <a:spLocks noChangeArrowheads="1"/>
          </p:cNvSpPr>
          <p:nvPr/>
        </p:nvSpPr>
        <p:spPr bwMode="auto">
          <a:xfrm>
            <a:off x="3289300" y="6705600"/>
            <a:ext cx="522288"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697" name="Line 108"/>
          <p:cNvSpPr>
            <a:spLocks noChangeShapeType="1"/>
          </p:cNvSpPr>
          <p:nvPr/>
        </p:nvSpPr>
        <p:spPr bwMode="auto">
          <a:xfrm>
            <a:off x="3911600" y="6686550"/>
            <a:ext cx="531813"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98" name="Line 109"/>
          <p:cNvSpPr>
            <a:spLocks noChangeShapeType="1"/>
          </p:cNvSpPr>
          <p:nvPr/>
        </p:nvSpPr>
        <p:spPr bwMode="auto">
          <a:xfrm>
            <a:off x="3911600" y="6705600"/>
            <a:ext cx="531813"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99" name="Rectangle 110"/>
          <p:cNvSpPr>
            <a:spLocks noChangeArrowheads="1"/>
          </p:cNvSpPr>
          <p:nvPr/>
        </p:nvSpPr>
        <p:spPr bwMode="auto">
          <a:xfrm>
            <a:off x="3911600" y="6705600"/>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00" name="Line 111"/>
          <p:cNvSpPr>
            <a:spLocks noChangeShapeType="1"/>
          </p:cNvSpPr>
          <p:nvPr/>
        </p:nvSpPr>
        <p:spPr bwMode="auto">
          <a:xfrm>
            <a:off x="7442200" y="6686550"/>
            <a:ext cx="531813"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01" name="Line 112"/>
          <p:cNvSpPr>
            <a:spLocks noChangeShapeType="1"/>
          </p:cNvSpPr>
          <p:nvPr/>
        </p:nvSpPr>
        <p:spPr bwMode="auto">
          <a:xfrm>
            <a:off x="7442200" y="6705600"/>
            <a:ext cx="531813"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02" name="Rectangle 113"/>
          <p:cNvSpPr>
            <a:spLocks noChangeArrowheads="1"/>
          </p:cNvSpPr>
          <p:nvPr/>
        </p:nvSpPr>
        <p:spPr bwMode="auto">
          <a:xfrm>
            <a:off x="7442200" y="6705600"/>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03" name="Rectangle 114"/>
          <p:cNvSpPr>
            <a:spLocks noChangeArrowheads="1"/>
          </p:cNvSpPr>
          <p:nvPr/>
        </p:nvSpPr>
        <p:spPr bwMode="auto">
          <a:xfrm>
            <a:off x="8074025" y="3551238"/>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04" name="Rectangle 115"/>
          <p:cNvSpPr>
            <a:spLocks noChangeArrowheads="1"/>
          </p:cNvSpPr>
          <p:nvPr/>
        </p:nvSpPr>
        <p:spPr bwMode="auto">
          <a:xfrm>
            <a:off x="3911600" y="3754438"/>
            <a:ext cx="531813"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05" name="Rectangle 116"/>
          <p:cNvSpPr>
            <a:spLocks noChangeArrowheads="1"/>
          </p:cNvSpPr>
          <p:nvPr/>
        </p:nvSpPr>
        <p:spPr bwMode="auto">
          <a:xfrm>
            <a:off x="8074025" y="4570413"/>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06" name="Rectangle 117"/>
          <p:cNvSpPr>
            <a:spLocks noChangeArrowheads="1"/>
          </p:cNvSpPr>
          <p:nvPr/>
        </p:nvSpPr>
        <p:spPr bwMode="auto">
          <a:xfrm>
            <a:off x="3911600" y="4775200"/>
            <a:ext cx="531813"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07" name="Rectangle 118"/>
          <p:cNvSpPr>
            <a:spLocks noChangeArrowheads="1"/>
          </p:cNvSpPr>
          <p:nvPr/>
        </p:nvSpPr>
        <p:spPr bwMode="auto">
          <a:xfrm>
            <a:off x="3911600" y="5183188"/>
            <a:ext cx="531813"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08" name="Rectangle 119"/>
          <p:cNvSpPr>
            <a:spLocks noChangeArrowheads="1"/>
          </p:cNvSpPr>
          <p:nvPr/>
        </p:nvSpPr>
        <p:spPr bwMode="auto">
          <a:xfrm>
            <a:off x="8074025" y="6202363"/>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09" name="Line 120"/>
          <p:cNvSpPr>
            <a:spLocks noChangeShapeType="1"/>
          </p:cNvSpPr>
          <p:nvPr/>
        </p:nvSpPr>
        <p:spPr bwMode="auto">
          <a:xfrm>
            <a:off x="8074025" y="6686550"/>
            <a:ext cx="531813"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10" name="Rectangle 121"/>
          <p:cNvSpPr>
            <a:spLocks noChangeArrowheads="1"/>
          </p:cNvSpPr>
          <p:nvPr/>
        </p:nvSpPr>
        <p:spPr bwMode="auto">
          <a:xfrm>
            <a:off x="8074025" y="6686550"/>
            <a:ext cx="531813"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11" name="Rectangle 122"/>
          <p:cNvSpPr>
            <a:spLocks noChangeArrowheads="1"/>
          </p:cNvSpPr>
          <p:nvPr/>
        </p:nvSpPr>
        <p:spPr bwMode="auto">
          <a:xfrm>
            <a:off x="8074025" y="6705600"/>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12" name="Rectangle 123"/>
          <p:cNvSpPr>
            <a:spLocks noChangeArrowheads="1"/>
          </p:cNvSpPr>
          <p:nvPr/>
        </p:nvSpPr>
        <p:spPr bwMode="auto">
          <a:xfrm>
            <a:off x="3910013" y="5391150"/>
            <a:ext cx="531812"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13" name="Rectangle 124"/>
          <p:cNvSpPr>
            <a:spLocks noChangeArrowheads="1"/>
          </p:cNvSpPr>
          <p:nvPr/>
        </p:nvSpPr>
        <p:spPr bwMode="auto">
          <a:xfrm>
            <a:off x="3289300" y="6753225"/>
            <a:ext cx="522288"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14" name="Rectangle 125"/>
          <p:cNvSpPr>
            <a:spLocks noChangeArrowheads="1"/>
          </p:cNvSpPr>
          <p:nvPr/>
        </p:nvSpPr>
        <p:spPr bwMode="auto">
          <a:xfrm>
            <a:off x="3911600" y="6753225"/>
            <a:ext cx="531813"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15" name="Rectangle 126"/>
          <p:cNvSpPr>
            <a:spLocks noChangeArrowheads="1"/>
          </p:cNvSpPr>
          <p:nvPr/>
        </p:nvSpPr>
        <p:spPr bwMode="auto">
          <a:xfrm>
            <a:off x="7443788" y="6410325"/>
            <a:ext cx="531812"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16" name="Rectangle 127"/>
          <p:cNvSpPr>
            <a:spLocks noChangeArrowheads="1"/>
          </p:cNvSpPr>
          <p:nvPr/>
        </p:nvSpPr>
        <p:spPr bwMode="auto">
          <a:xfrm>
            <a:off x="8075613" y="6410325"/>
            <a:ext cx="531812"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17" name="Rectangle 128"/>
          <p:cNvSpPr>
            <a:spLocks noChangeArrowheads="1"/>
          </p:cNvSpPr>
          <p:nvPr/>
        </p:nvSpPr>
        <p:spPr bwMode="auto">
          <a:xfrm>
            <a:off x="7443788" y="6753225"/>
            <a:ext cx="531812"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18" name="Rectangle 129"/>
          <p:cNvSpPr>
            <a:spLocks noChangeArrowheads="1"/>
          </p:cNvSpPr>
          <p:nvPr/>
        </p:nvSpPr>
        <p:spPr bwMode="auto">
          <a:xfrm>
            <a:off x="8075613" y="6753225"/>
            <a:ext cx="531812"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94370" name="Rectangle 162"/>
          <p:cNvSpPr>
            <a:spLocks noChangeArrowheads="1"/>
          </p:cNvSpPr>
          <p:nvPr/>
        </p:nvSpPr>
        <p:spPr bwMode="auto">
          <a:xfrm>
            <a:off x="457200" y="3962400"/>
            <a:ext cx="8229600" cy="2819400"/>
          </a:xfrm>
          <a:prstGeom prst="rect">
            <a:avLst/>
          </a:prstGeom>
          <a:solidFill>
            <a:schemeClr val="accent2"/>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94338" name="Text Box 130"/>
          <p:cNvSpPr txBox="1">
            <a:spLocks noChangeArrowheads="1"/>
          </p:cNvSpPr>
          <p:nvPr/>
        </p:nvSpPr>
        <p:spPr bwMode="auto">
          <a:xfrm>
            <a:off x="4800600" y="4038600"/>
            <a:ext cx="3886200" cy="1200150"/>
          </a:xfrm>
          <a:prstGeom prst="rect">
            <a:avLst/>
          </a:prstGeom>
          <a:solidFill>
            <a:schemeClr val="accent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2400"/>
              <a:t>Here we see NWC grow to $275 million in 2012 from $252 million in 2011.               </a:t>
            </a:r>
            <a:endParaRPr lang="en-US" altLang="en-US"/>
          </a:p>
        </p:txBody>
      </p:sp>
      <p:sp>
        <p:nvSpPr>
          <p:cNvPr id="94355" name="Rectangle 147"/>
          <p:cNvSpPr>
            <a:spLocks noChangeArrowheads="1"/>
          </p:cNvSpPr>
          <p:nvPr/>
        </p:nvSpPr>
        <p:spPr bwMode="auto">
          <a:xfrm>
            <a:off x="4800600" y="5638800"/>
            <a:ext cx="3886200" cy="822325"/>
          </a:xfrm>
          <a:prstGeom prst="rect">
            <a:avLst/>
          </a:prstGeom>
          <a:solidFill>
            <a:schemeClr val="accent2"/>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2400"/>
              <a:t>This increase of $23 million is an investment of the firm.</a:t>
            </a:r>
          </a:p>
        </p:txBody>
      </p:sp>
      <p:grpSp>
        <p:nvGrpSpPr>
          <p:cNvPr id="94367" name="Group 159"/>
          <p:cNvGrpSpPr>
            <a:grpSpLocks/>
          </p:cNvGrpSpPr>
          <p:nvPr/>
        </p:nvGrpSpPr>
        <p:grpSpPr bwMode="auto">
          <a:xfrm>
            <a:off x="4800600" y="5181600"/>
            <a:ext cx="1595438" cy="457200"/>
            <a:chOff x="3168" y="3072"/>
            <a:chExt cx="1005" cy="288"/>
          </a:xfrm>
        </p:grpSpPr>
        <p:sp>
          <p:nvSpPr>
            <p:cNvPr id="25735" name="Line 160"/>
            <p:cNvSpPr>
              <a:spLocks noChangeShapeType="1"/>
            </p:cNvSpPr>
            <p:nvPr/>
          </p:nvSpPr>
          <p:spPr bwMode="auto">
            <a:xfrm>
              <a:off x="3216" y="3072"/>
              <a:ext cx="480" cy="0"/>
            </a:xfrm>
            <a:prstGeom prst="line">
              <a:avLst/>
            </a:prstGeom>
            <a:noFill/>
            <a:ln w="38100" cap="sq">
              <a:solidFill>
                <a:srgbClr val="66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736" name="Rectangle 161"/>
            <p:cNvSpPr>
              <a:spLocks noChangeArrowheads="1"/>
            </p:cNvSpPr>
            <p:nvPr/>
          </p:nvSpPr>
          <p:spPr bwMode="auto">
            <a:xfrm>
              <a:off x="3168" y="3072"/>
              <a:ext cx="1005" cy="288"/>
            </a:xfrm>
            <a:prstGeom prst="rect">
              <a:avLst/>
            </a:prstGeom>
            <a:solidFill>
              <a:schemeClr val="accent2"/>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2400"/>
                <a:t>$23 million</a:t>
              </a:r>
            </a:p>
          </p:txBody>
        </p:sp>
      </p:grpSp>
      <p:grpSp>
        <p:nvGrpSpPr>
          <p:cNvPr id="94347" name="Group 139"/>
          <p:cNvGrpSpPr>
            <a:grpSpLocks/>
          </p:cNvGrpSpPr>
          <p:nvPr/>
        </p:nvGrpSpPr>
        <p:grpSpPr bwMode="auto">
          <a:xfrm>
            <a:off x="609600" y="3505200"/>
            <a:ext cx="7467600" cy="2514600"/>
            <a:chOff x="576" y="2064"/>
            <a:chExt cx="4704" cy="1584"/>
          </a:xfrm>
        </p:grpSpPr>
        <p:sp>
          <p:nvSpPr>
            <p:cNvPr id="25730" name="Rectangle 140"/>
            <p:cNvSpPr>
              <a:spLocks noChangeArrowheads="1"/>
            </p:cNvSpPr>
            <p:nvPr/>
          </p:nvSpPr>
          <p:spPr bwMode="auto">
            <a:xfrm>
              <a:off x="576" y="3360"/>
              <a:ext cx="203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en-US" sz="2400"/>
                <a:t>$275m = $761m- $486m</a:t>
              </a:r>
            </a:p>
          </p:txBody>
        </p:sp>
        <p:sp>
          <p:nvSpPr>
            <p:cNvPr id="25731" name="Arc 141"/>
            <p:cNvSpPr>
              <a:spLocks/>
            </p:cNvSpPr>
            <p:nvPr/>
          </p:nvSpPr>
          <p:spPr bwMode="auto">
            <a:xfrm flipH="1">
              <a:off x="1584" y="2304"/>
              <a:ext cx="672" cy="1104"/>
            </a:xfrm>
            <a:custGeom>
              <a:avLst/>
              <a:gdLst>
                <a:gd name="T0" fmla="*/ 0 w 21600"/>
                <a:gd name="T1" fmla="*/ 0 h 21600"/>
                <a:gd name="T2" fmla="*/ 1 w 21600"/>
                <a:gd name="T3" fmla="*/ 3 h 21600"/>
                <a:gd name="T4" fmla="*/ 0 w 21600"/>
                <a:gd name="T5" fmla="*/ 3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cap="sq">
              <a:solidFill>
                <a:srgbClr val="FF3300"/>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32" name="Oval 142"/>
            <p:cNvSpPr>
              <a:spLocks noChangeArrowheads="1"/>
            </p:cNvSpPr>
            <p:nvPr/>
          </p:nvSpPr>
          <p:spPr bwMode="auto">
            <a:xfrm>
              <a:off x="2256" y="2208"/>
              <a:ext cx="384" cy="192"/>
            </a:xfrm>
            <a:prstGeom prst="ellipse">
              <a:avLst/>
            </a:prstGeom>
            <a:noFill/>
            <a:ln w="38100">
              <a:solidFill>
                <a:srgbClr val="FF3300"/>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33" name="Arc 143"/>
            <p:cNvSpPr>
              <a:spLocks/>
            </p:cNvSpPr>
            <p:nvPr/>
          </p:nvSpPr>
          <p:spPr bwMode="auto">
            <a:xfrm flipH="1">
              <a:off x="2256" y="2160"/>
              <a:ext cx="2640" cy="1248"/>
            </a:xfrm>
            <a:custGeom>
              <a:avLst/>
              <a:gdLst>
                <a:gd name="T0" fmla="*/ 0 w 21600"/>
                <a:gd name="T1" fmla="*/ 0 h 21600"/>
                <a:gd name="T2" fmla="*/ 39 w 21600"/>
                <a:gd name="T3" fmla="*/ 4 h 21600"/>
                <a:gd name="T4" fmla="*/ 0 w 21600"/>
                <a:gd name="T5" fmla="*/ 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cap="sq">
              <a:solidFill>
                <a:srgbClr val="FF3300"/>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34" name="Oval 144"/>
            <p:cNvSpPr>
              <a:spLocks noChangeArrowheads="1"/>
            </p:cNvSpPr>
            <p:nvPr/>
          </p:nvSpPr>
          <p:spPr bwMode="auto">
            <a:xfrm>
              <a:off x="4896" y="2064"/>
              <a:ext cx="384" cy="192"/>
            </a:xfrm>
            <a:prstGeom prst="ellipse">
              <a:avLst/>
            </a:prstGeom>
            <a:noFill/>
            <a:ln w="38100">
              <a:solidFill>
                <a:srgbClr val="FF3300"/>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grpSp>
      <p:grpSp>
        <p:nvGrpSpPr>
          <p:cNvPr id="94356" name="Group 148"/>
          <p:cNvGrpSpPr>
            <a:grpSpLocks/>
          </p:cNvGrpSpPr>
          <p:nvPr/>
        </p:nvGrpSpPr>
        <p:grpSpPr bwMode="auto">
          <a:xfrm>
            <a:off x="1219200" y="1905000"/>
            <a:ext cx="7467600" cy="2132013"/>
            <a:chOff x="960" y="913"/>
            <a:chExt cx="4704" cy="1487"/>
          </a:xfrm>
        </p:grpSpPr>
        <p:sp>
          <p:nvSpPr>
            <p:cNvPr id="25725" name="Rectangle 149"/>
            <p:cNvSpPr>
              <a:spLocks noChangeArrowheads="1"/>
            </p:cNvSpPr>
            <p:nvPr/>
          </p:nvSpPr>
          <p:spPr bwMode="auto">
            <a:xfrm>
              <a:off x="960" y="960"/>
              <a:ext cx="1776" cy="318"/>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2400">
                  <a:solidFill>
                    <a:srgbClr val="0033CC"/>
                  </a:solidFill>
                </a:rPr>
                <a:t>$252m = $707- $455</a:t>
              </a:r>
            </a:p>
          </p:txBody>
        </p:sp>
        <p:sp>
          <p:nvSpPr>
            <p:cNvPr id="25726" name="Arc 150"/>
            <p:cNvSpPr>
              <a:spLocks/>
            </p:cNvSpPr>
            <p:nvPr/>
          </p:nvSpPr>
          <p:spPr bwMode="auto">
            <a:xfrm>
              <a:off x="1248" y="1200"/>
              <a:ext cx="1636" cy="1010"/>
            </a:xfrm>
            <a:custGeom>
              <a:avLst/>
              <a:gdLst>
                <a:gd name="T0" fmla="*/ 5 w 21600"/>
                <a:gd name="T1" fmla="*/ 0 h 18154"/>
                <a:gd name="T2" fmla="*/ 9 w 21600"/>
                <a:gd name="T3" fmla="*/ 3 h 18154"/>
                <a:gd name="T4" fmla="*/ 0 w 21600"/>
                <a:gd name="T5" fmla="*/ 3 h 18154"/>
                <a:gd name="T6" fmla="*/ 0 60000 65536"/>
                <a:gd name="T7" fmla="*/ 0 60000 65536"/>
                <a:gd name="T8" fmla="*/ 0 60000 65536"/>
              </a:gdLst>
              <a:ahLst/>
              <a:cxnLst>
                <a:cxn ang="T6">
                  <a:pos x="T0" y="T1"/>
                </a:cxn>
                <a:cxn ang="T7">
                  <a:pos x="T2" y="T3"/>
                </a:cxn>
                <a:cxn ang="T8">
                  <a:pos x="T4" y="T5"/>
                </a:cxn>
              </a:cxnLst>
              <a:rect l="0" t="0" r="r" b="b"/>
              <a:pathLst>
                <a:path w="21600" h="18154" fill="none" extrusionOk="0">
                  <a:moveTo>
                    <a:pt x="11704" y="-1"/>
                  </a:moveTo>
                  <a:cubicBezTo>
                    <a:pt x="17872" y="3976"/>
                    <a:pt x="21600" y="10814"/>
                    <a:pt x="21600" y="18154"/>
                  </a:cubicBezTo>
                </a:path>
                <a:path w="21600" h="18154" stroke="0" extrusionOk="0">
                  <a:moveTo>
                    <a:pt x="11704" y="-1"/>
                  </a:moveTo>
                  <a:cubicBezTo>
                    <a:pt x="17872" y="3976"/>
                    <a:pt x="21600" y="10814"/>
                    <a:pt x="21600" y="18154"/>
                  </a:cubicBezTo>
                  <a:lnTo>
                    <a:pt x="0" y="18154"/>
                  </a:lnTo>
                  <a:lnTo>
                    <a:pt x="11704" y="-1"/>
                  </a:lnTo>
                  <a:close/>
                </a:path>
              </a:pathLst>
            </a:custGeom>
            <a:noFill/>
            <a:ln w="38100" cap="sq">
              <a:solidFill>
                <a:srgbClr val="0033CC"/>
              </a:solidFill>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27" name="Arc 151"/>
            <p:cNvSpPr>
              <a:spLocks/>
            </p:cNvSpPr>
            <p:nvPr/>
          </p:nvSpPr>
          <p:spPr bwMode="auto">
            <a:xfrm>
              <a:off x="2686" y="913"/>
              <a:ext cx="2788" cy="1153"/>
            </a:xfrm>
            <a:custGeom>
              <a:avLst/>
              <a:gdLst>
                <a:gd name="T0" fmla="*/ 0 w 32161"/>
                <a:gd name="T1" fmla="*/ 0 h 21600"/>
                <a:gd name="T2" fmla="*/ 21 w 32161"/>
                <a:gd name="T3" fmla="*/ 3 h 21600"/>
                <a:gd name="T4" fmla="*/ 7 w 32161"/>
                <a:gd name="T5" fmla="*/ 3 h 21600"/>
                <a:gd name="T6" fmla="*/ 0 60000 65536"/>
                <a:gd name="T7" fmla="*/ 0 60000 65536"/>
                <a:gd name="T8" fmla="*/ 0 60000 65536"/>
              </a:gdLst>
              <a:ahLst/>
              <a:cxnLst>
                <a:cxn ang="T6">
                  <a:pos x="T0" y="T1"/>
                </a:cxn>
                <a:cxn ang="T7">
                  <a:pos x="T2" y="T3"/>
                </a:cxn>
                <a:cxn ang="T8">
                  <a:pos x="T4" y="T5"/>
                </a:cxn>
              </a:cxnLst>
              <a:rect l="0" t="0" r="r" b="b"/>
              <a:pathLst>
                <a:path w="32161" h="21600" fill="none" extrusionOk="0">
                  <a:moveTo>
                    <a:pt x="-1" y="2757"/>
                  </a:moveTo>
                  <a:cubicBezTo>
                    <a:pt x="3226" y="949"/>
                    <a:pt x="6862" y="-1"/>
                    <a:pt x="10561" y="0"/>
                  </a:cubicBezTo>
                  <a:cubicBezTo>
                    <a:pt x="22490" y="0"/>
                    <a:pt x="32161" y="9670"/>
                    <a:pt x="32161" y="21600"/>
                  </a:cubicBezTo>
                </a:path>
                <a:path w="32161" h="21600" stroke="0" extrusionOk="0">
                  <a:moveTo>
                    <a:pt x="-1" y="2757"/>
                  </a:moveTo>
                  <a:cubicBezTo>
                    <a:pt x="3226" y="949"/>
                    <a:pt x="6862" y="-1"/>
                    <a:pt x="10561" y="0"/>
                  </a:cubicBezTo>
                  <a:cubicBezTo>
                    <a:pt x="22490" y="0"/>
                    <a:pt x="32161" y="9670"/>
                    <a:pt x="32161" y="21600"/>
                  </a:cubicBezTo>
                  <a:lnTo>
                    <a:pt x="10561" y="21600"/>
                  </a:lnTo>
                  <a:lnTo>
                    <a:pt x="-1" y="2757"/>
                  </a:lnTo>
                  <a:close/>
                </a:path>
              </a:pathLst>
            </a:custGeom>
            <a:noFill/>
            <a:ln w="38100" cap="sq">
              <a:solidFill>
                <a:srgbClr val="0033CC"/>
              </a:solidFill>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28" name="Oval 152"/>
            <p:cNvSpPr>
              <a:spLocks noChangeArrowheads="1"/>
            </p:cNvSpPr>
            <p:nvPr/>
          </p:nvSpPr>
          <p:spPr bwMode="auto">
            <a:xfrm>
              <a:off x="5280" y="2064"/>
              <a:ext cx="384" cy="192"/>
            </a:xfrm>
            <a:prstGeom prst="ellipse">
              <a:avLst/>
            </a:prstGeom>
            <a:noFill/>
            <a:ln w="38100">
              <a:solidFill>
                <a:srgbClr val="0033CC"/>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25729" name="Oval 153"/>
            <p:cNvSpPr>
              <a:spLocks noChangeArrowheads="1"/>
            </p:cNvSpPr>
            <p:nvPr/>
          </p:nvSpPr>
          <p:spPr bwMode="auto">
            <a:xfrm>
              <a:off x="2688" y="2208"/>
              <a:ext cx="384" cy="192"/>
            </a:xfrm>
            <a:prstGeom prst="ellipse">
              <a:avLst/>
            </a:prstGeom>
            <a:noFill/>
            <a:ln w="38100">
              <a:solidFill>
                <a:srgbClr val="0033CC"/>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4370"/>
                                        </p:tgtEl>
                                        <p:attrNameLst>
                                          <p:attrName>style.visibility</p:attrName>
                                        </p:attrNameLst>
                                      </p:cBhvr>
                                      <p:to>
                                        <p:strVal val="visible"/>
                                      </p:to>
                                    </p:set>
                                    <p:animEffect transition="in" filter="dissolve">
                                      <p:cBhvr>
                                        <p:cTn id="7" dur="500"/>
                                        <p:tgtEl>
                                          <p:spTgt spid="943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4338"/>
                                        </p:tgtEl>
                                        <p:attrNameLst>
                                          <p:attrName>style.visibility</p:attrName>
                                        </p:attrNameLst>
                                      </p:cBhvr>
                                      <p:to>
                                        <p:strVal val="visible"/>
                                      </p:to>
                                    </p:set>
                                    <p:anim calcmode="lin" valueType="num">
                                      <p:cBhvr additive="base">
                                        <p:cTn id="12" dur="500" fill="hold"/>
                                        <p:tgtEl>
                                          <p:spTgt spid="94338"/>
                                        </p:tgtEl>
                                        <p:attrNameLst>
                                          <p:attrName>ppt_x</p:attrName>
                                        </p:attrNameLst>
                                      </p:cBhvr>
                                      <p:tavLst>
                                        <p:tav tm="0">
                                          <p:val>
                                            <p:strVal val="#ppt_x"/>
                                          </p:val>
                                        </p:tav>
                                        <p:tav tm="100000">
                                          <p:val>
                                            <p:strVal val="#ppt_x"/>
                                          </p:val>
                                        </p:tav>
                                      </p:tavLst>
                                    </p:anim>
                                    <p:anim calcmode="lin" valueType="num">
                                      <p:cBhvr additive="base">
                                        <p:cTn id="13" dur="500" fill="hold"/>
                                        <p:tgtEl>
                                          <p:spTgt spid="94338"/>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500"/>
                            </p:stCondLst>
                            <p:childTnLst>
                              <p:par>
                                <p:cTn id="15" presetID="22" presetClass="entr" presetSubtype="4" fill="hold" nodeType="afterEffect">
                                  <p:stCondLst>
                                    <p:cond delay="0"/>
                                  </p:stCondLst>
                                  <p:childTnLst>
                                    <p:set>
                                      <p:cBhvr>
                                        <p:cTn id="16" dur="1" fill="hold">
                                          <p:stCondLst>
                                            <p:cond delay="0"/>
                                          </p:stCondLst>
                                        </p:cTn>
                                        <p:tgtEl>
                                          <p:spTgt spid="94347"/>
                                        </p:tgtEl>
                                        <p:attrNameLst>
                                          <p:attrName>style.visibility</p:attrName>
                                        </p:attrNameLst>
                                      </p:cBhvr>
                                      <p:to>
                                        <p:strVal val="visible"/>
                                      </p:to>
                                    </p:set>
                                    <p:animEffect transition="in" filter="wipe(down)">
                                      <p:cBhvr>
                                        <p:cTn id="17" dur="500"/>
                                        <p:tgtEl>
                                          <p:spTgt spid="94347"/>
                                        </p:tgtEl>
                                      </p:cBhvr>
                                    </p:animEffect>
                                  </p:childTnLst>
                                </p:cTn>
                              </p:par>
                            </p:childTnLst>
                          </p:cTn>
                        </p:par>
                        <p:par>
                          <p:cTn id="18" fill="hold" nodeType="afterGroup">
                            <p:stCondLst>
                              <p:cond delay="1000"/>
                            </p:stCondLst>
                            <p:childTnLst>
                              <p:par>
                                <p:cTn id="19" presetID="22" presetClass="entr" presetSubtype="8" fill="hold" nodeType="afterEffect">
                                  <p:stCondLst>
                                    <p:cond delay="0"/>
                                  </p:stCondLst>
                                  <p:childTnLst>
                                    <p:set>
                                      <p:cBhvr>
                                        <p:cTn id="20" dur="1" fill="hold">
                                          <p:stCondLst>
                                            <p:cond delay="0"/>
                                          </p:stCondLst>
                                        </p:cTn>
                                        <p:tgtEl>
                                          <p:spTgt spid="94356"/>
                                        </p:tgtEl>
                                        <p:attrNameLst>
                                          <p:attrName>style.visibility</p:attrName>
                                        </p:attrNameLst>
                                      </p:cBhvr>
                                      <p:to>
                                        <p:strVal val="visible"/>
                                      </p:to>
                                    </p:set>
                                    <p:animEffect transition="in" filter="wipe(left)">
                                      <p:cBhvr>
                                        <p:cTn id="21" dur="500"/>
                                        <p:tgtEl>
                                          <p:spTgt spid="9435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499"/>
                                          </p:stCondLst>
                                        </p:cTn>
                                        <p:tgtEl>
                                          <p:spTgt spid="94367"/>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94355"/>
                                        </p:tgtEl>
                                        <p:attrNameLst>
                                          <p:attrName>style.visibility</p:attrName>
                                        </p:attrNameLst>
                                      </p:cBhvr>
                                      <p:to>
                                        <p:strVal val="visible"/>
                                      </p:to>
                                    </p:set>
                                    <p:animEffect transition="in" filter="fade">
                                      <p:cBhvr>
                                        <p:cTn id="30" dur="1000"/>
                                        <p:tgtEl>
                                          <p:spTgt spid="94355"/>
                                        </p:tgtEl>
                                      </p:cBhvr>
                                    </p:animEffect>
                                    <p:anim calcmode="lin" valueType="num">
                                      <p:cBhvr>
                                        <p:cTn id="31" dur="1000" fill="hold"/>
                                        <p:tgtEl>
                                          <p:spTgt spid="94355"/>
                                        </p:tgtEl>
                                        <p:attrNameLst>
                                          <p:attrName>ppt_x</p:attrName>
                                        </p:attrNameLst>
                                      </p:cBhvr>
                                      <p:tavLst>
                                        <p:tav tm="0">
                                          <p:val>
                                            <p:strVal val="#ppt_x"/>
                                          </p:val>
                                        </p:tav>
                                        <p:tav tm="100000">
                                          <p:val>
                                            <p:strVal val="#ppt_x"/>
                                          </p:val>
                                        </p:tav>
                                      </p:tavLst>
                                    </p:anim>
                                    <p:anim calcmode="lin" valueType="num">
                                      <p:cBhvr>
                                        <p:cTn id="32" dur="1000" fill="hold"/>
                                        <p:tgtEl>
                                          <p:spTgt spid="9435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370" grpId="0" animBg="1"/>
      <p:bldP spid="94338" grpId="0" animBg="1" autoUpdateAnimBg="0"/>
      <p:bldP spid="94355"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p:txBody>
          <a:bodyPr/>
          <a:lstStyle/>
          <a:p>
            <a:pPr eaLnBrk="1" hangingPunct="1">
              <a:spcAft>
                <a:spcPts val="600"/>
              </a:spcAft>
            </a:pPr>
            <a:r>
              <a:rPr lang="en-US" altLang="en-US"/>
              <a:t>2.5 Financial Cash Flow</a:t>
            </a:r>
          </a:p>
        </p:txBody>
      </p:sp>
      <p:sp>
        <p:nvSpPr>
          <p:cNvPr id="113667" name="Rectangle 1027"/>
          <p:cNvSpPr>
            <a:spLocks noGrp="1" noChangeArrowheads="1"/>
          </p:cNvSpPr>
          <p:nvPr>
            <p:ph type="body" idx="1"/>
          </p:nvPr>
        </p:nvSpPr>
        <p:spPr>
          <a:xfrm>
            <a:off x="457200" y="1752600"/>
            <a:ext cx="8001000" cy="4876800"/>
          </a:xfrm>
        </p:spPr>
        <p:txBody>
          <a:bodyPr/>
          <a:lstStyle/>
          <a:p>
            <a:pPr eaLnBrk="1" hangingPunct="1"/>
            <a:r>
              <a:rPr lang="en-US" altLang="en-US" dirty="0"/>
              <a:t>In finance, the most important item that can be extracted from financial statements is the actual cash flow of the firm.</a:t>
            </a:r>
          </a:p>
          <a:p>
            <a:pPr eaLnBrk="1" hangingPunct="1"/>
            <a:r>
              <a:rPr lang="en-US" altLang="en-US" dirty="0"/>
              <a:t>Since there is no magic in finance, it must be the case that the cash flow received from the firm’s assets must equal the cash flows paid to the firm’s creditors and stockholders.</a:t>
            </a:r>
          </a:p>
          <a:p>
            <a:pPr algn="ctr" eaLnBrk="1" hangingPunct="1">
              <a:buFont typeface="Wingdings" panose="05000000000000000000" pitchFamily="2" charset="2"/>
              <a:buNone/>
            </a:pPr>
            <a:r>
              <a:rPr lang="en-US" altLang="en-US" dirty="0">
                <a:cs typeface="Times New Roman" panose="02020603050405020304" pitchFamily="18" charset="0"/>
              </a:rPr>
              <a:t>CF(</a:t>
            </a:r>
            <a:r>
              <a:rPr lang="en-US" altLang="en-US" i="1" dirty="0">
                <a:cs typeface="Times New Roman" panose="02020603050405020304" pitchFamily="18" charset="0"/>
              </a:rPr>
              <a:t>A</a:t>
            </a:r>
            <a:r>
              <a:rPr lang="en-US" altLang="en-US" dirty="0">
                <a:cs typeface="Times New Roman" panose="02020603050405020304" pitchFamily="18" charset="0"/>
              </a:rPr>
              <a:t>)</a:t>
            </a:r>
            <a:r>
              <a:rPr lang="en-US" altLang="en-US" i="1" dirty="0">
                <a:cs typeface="Times New Roman" panose="02020603050405020304" pitchFamily="18" charset="0"/>
              </a:rPr>
              <a:t>≡</a:t>
            </a:r>
            <a:r>
              <a:rPr lang="en-US" altLang="en-US" dirty="0"/>
              <a:t> </a:t>
            </a:r>
            <a:r>
              <a:rPr lang="en-US" altLang="en-US" dirty="0">
                <a:cs typeface="Times New Roman" panose="02020603050405020304" pitchFamily="18" charset="0"/>
              </a:rPr>
              <a:t>CF(</a:t>
            </a:r>
            <a:r>
              <a:rPr lang="en-US" altLang="en-US" i="1" dirty="0">
                <a:cs typeface="Times New Roman" panose="02020603050405020304" pitchFamily="18" charset="0"/>
              </a:rPr>
              <a:t>B</a:t>
            </a:r>
            <a:r>
              <a:rPr lang="en-US" altLang="en-US" dirty="0">
                <a:cs typeface="Times New Roman" panose="02020603050405020304" pitchFamily="18" charset="0"/>
              </a:rPr>
              <a:t>) </a:t>
            </a:r>
            <a:r>
              <a:rPr lang="en-US" altLang="en-US" i="1" dirty="0">
                <a:cs typeface="Times New Roman" panose="02020603050405020304" pitchFamily="18" charset="0"/>
              </a:rPr>
              <a:t>+ </a:t>
            </a:r>
            <a:r>
              <a:rPr lang="en-US" altLang="en-US" dirty="0">
                <a:cs typeface="Times New Roman" panose="02020603050405020304" pitchFamily="18" charset="0"/>
              </a:rPr>
              <a:t>CF(</a:t>
            </a:r>
            <a:r>
              <a:rPr lang="en-US" altLang="en-US" i="1" dirty="0">
                <a:cs typeface="Times New Roman" panose="02020603050405020304" pitchFamily="18" charset="0"/>
              </a:rPr>
              <a:t>S</a:t>
            </a:r>
            <a:r>
              <a:rPr lang="en-US" altLang="en-US" dirty="0">
                <a:cs typeface="Times New Roman" panose="02020603050405020304" pitchFamily="18" charset="0"/>
              </a:rPr>
              <a:t>)</a:t>
            </a:r>
            <a:r>
              <a:rPr lang="en-US" altLang="en-US" dirty="0"/>
              <a:t> </a:t>
            </a:r>
          </a:p>
          <a:p>
            <a:pPr eaLnBrk="1" hangingPunct="1"/>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Effect transition="in" filter="fade">
                                      <p:cBhvr>
                                        <p:cTn id="7" dur="1000"/>
                                        <p:tgtEl>
                                          <p:spTgt spid="113667">
                                            <p:txEl>
                                              <p:pRg st="0" end="0"/>
                                            </p:txEl>
                                          </p:spTgt>
                                        </p:tgtEl>
                                      </p:cBhvr>
                                    </p:animEffect>
                                    <p:anim calcmode="lin" valueType="num">
                                      <p:cBhvr>
                                        <p:cTn id="8" dur="1000" fill="hold"/>
                                        <p:tgtEl>
                                          <p:spTgt spid="1136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36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3667">
                                            <p:txEl>
                                              <p:pRg st="1" end="1"/>
                                            </p:txEl>
                                          </p:spTgt>
                                        </p:tgtEl>
                                        <p:attrNameLst>
                                          <p:attrName>style.visibility</p:attrName>
                                        </p:attrNameLst>
                                      </p:cBhvr>
                                      <p:to>
                                        <p:strVal val="visible"/>
                                      </p:to>
                                    </p:set>
                                    <p:animEffect transition="in" filter="fade">
                                      <p:cBhvr>
                                        <p:cTn id="14" dur="1000"/>
                                        <p:tgtEl>
                                          <p:spTgt spid="113667">
                                            <p:txEl>
                                              <p:pRg st="1" end="1"/>
                                            </p:txEl>
                                          </p:spTgt>
                                        </p:tgtEl>
                                      </p:cBhvr>
                                    </p:animEffect>
                                    <p:anim calcmode="lin" valueType="num">
                                      <p:cBhvr>
                                        <p:cTn id="15" dur="1000" fill="hold"/>
                                        <p:tgtEl>
                                          <p:spTgt spid="11366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36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3667">
                                            <p:txEl>
                                              <p:pRg st="2" end="2"/>
                                            </p:txEl>
                                          </p:spTgt>
                                        </p:tgtEl>
                                        <p:attrNameLst>
                                          <p:attrName>style.visibility</p:attrName>
                                        </p:attrNameLst>
                                      </p:cBhvr>
                                      <p:to>
                                        <p:strVal val="visible"/>
                                      </p:to>
                                    </p:set>
                                    <p:animEffect transition="in" filter="fade">
                                      <p:cBhvr>
                                        <p:cTn id="21" dur="1000"/>
                                        <p:tgtEl>
                                          <p:spTgt spid="113667">
                                            <p:txEl>
                                              <p:pRg st="2" end="2"/>
                                            </p:txEl>
                                          </p:spTgt>
                                        </p:tgtEl>
                                      </p:cBhvr>
                                    </p:animEffect>
                                    <p:anim calcmode="lin" valueType="num">
                                      <p:cBhvr>
                                        <p:cTn id="22" dur="1000" fill="hold"/>
                                        <p:tgtEl>
                                          <p:spTgt spid="11366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36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3"/>
          <p:cNvSpPr>
            <a:spLocks noGrp="1" noChangeArrowheads="1"/>
          </p:cNvSpPr>
          <p:nvPr>
            <p:ph type="title"/>
          </p:nvPr>
        </p:nvSpPr>
        <p:spPr>
          <a:xfrm>
            <a:off x="304800" y="533400"/>
            <a:ext cx="8294688" cy="1143000"/>
          </a:xfrm>
        </p:spPr>
        <p:txBody>
          <a:bodyPr/>
          <a:lstStyle/>
          <a:p>
            <a:pPr eaLnBrk="1" hangingPunct="1"/>
            <a:r>
              <a:rPr lang="en-US" altLang="en-US" sz="3600"/>
              <a:t>U.S. Composite Corporation Balance Sheet</a:t>
            </a:r>
          </a:p>
        </p:txBody>
      </p:sp>
      <p:sp>
        <p:nvSpPr>
          <p:cNvPr id="5123" name="Rectangle 13"/>
          <p:cNvSpPr>
            <a:spLocks noChangeArrowheads="1"/>
          </p:cNvSpPr>
          <p:nvPr/>
        </p:nvSpPr>
        <p:spPr bwMode="auto">
          <a:xfrm>
            <a:off x="3232150" y="2322513"/>
            <a:ext cx="3333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b="1"/>
              <a:t>2012</a:t>
            </a:r>
          </a:p>
        </p:txBody>
      </p:sp>
      <p:sp>
        <p:nvSpPr>
          <p:cNvPr id="5124" name="Rectangle 14"/>
          <p:cNvSpPr>
            <a:spLocks noChangeArrowheads="1"/>
          </p:cNvSpPr>
          <p:nvPr/>
        </p:nvSpPr>
        <p:spPr bwMode="auto">
          <a:xfrm>
            <a:off x="3863975" y="2322513"/>
            <a:ext cx="3238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b="1"/>
              <a:t>2011</a:t>
            </a:r>
          </a:p>
        </p:txBody>
      </p:sp>
      <p:sp>
        <p:nvSpPr>
          <p:cNvPr id="5125" name="Rectangle 16"/>
          <p:cNvSpPr>
            <a:spLocks noChangeArrowheads="1"/>
          </p:cNvSpPr>
          <p:nvPr/>
        </p:nvSpPr>
        <p:spPr bwMode="auto">
          <a:xfrm>
            <a:off x="7394575" y="2322513"/>
            <a:ext cx="3333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b="1"/>
              <a:t>2012</a:t>
            </a:r>
          </a:p>
        </p:txBody>
      </p:sp>
      <p:sp>
        <p:nvSpPr>
          <p:cNvPr id="5126" name="Rectangle 17"/>
          <p:cNvSpPr>
            <a:spLocks noChangeArrowheads="1"/>
          </p:cNvSpPr>
          <p:nvPr/>
        </p:nvSpPr>
        <p:spPr bwMode="auto">
          <a:xfrm>
            <a:off x="8026400" y="2322513"/>
            <a:ext cx="3238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b="1"/>
              <a:t>2011</a:t>
            </a:r>
          </a:p>
        </p:txBody>
      </p:sp>
      <p:sp>
        <p:nvSpPr>
          <p:cNvPr id="5127" name="Rectangle 18"/>
          <p:cNvSpPr>
            <a:spLocks noChangeArrowheads="1"/>
          </p:cNvSpPr>
          <p:nvPr/>
        </p:nvSpPr>
        <p:spPr bwMode="auto">
          <a:xfrm>
            <a:off x="712788" y="2525713"/>
            <a:ext cx="9747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Current assets:</a:t>
            </a:r>
          </a:p>
        </p:txBody>
      </p:sp>
      <p:sp>
        <p:nvSpPr>
          <p:cNvPr id="5128" name="Rectangle 19"/>
          <p:cNvSpPr>
            <a:spLocks noChangeArrowheads="1"/>
          </p:cNvSpPr>
          <p:nvPr/>
        </p:nvSpPr>
        <p:spPr bwMode="auto">
          <a:xfrm>
            <a:off x="4637088" y="2525713"/>
            <a:ext cx="1262062"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Current Liabilities:</a:t>
            </a:r>
          </a:p>
        </p:txBody>
      </p:sp>
      <p:sp>
        <p:nvSpPr>
          <p:cNvPr id="5129" name="Rectangle 20"/>
          <p:cNvSpPr>
            <a:spLocks noChangeArrowheads="1"/>
          </p:cNvSpPr>
          <p:nvPr/>
        </p:nvSpPr>
        <p:spPr bwMode="auto">
          <a:xfrm>
            <a:off x="708025" y="2730500"/>
            <a:ext cx="15240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Cash and equivalents</a:t>
            </a:r>
          </a:p>
        </p:txBody>
      </p:sp>
      <p:sp>
        <p:nvSpPr>
          <p:cNvPr id="5130" name="Rectangle 21"/>
          <p:cNvSpPr>
            <a:spLocks noChangeArrowheads="1"/>
          </p:cNvSpPr>
          <p:nvPr/>
        </p:nvSpPr>
        <p:spPr bwMode="auto">
          <a:xfrm>
            <a:off x="3324225" y="2730500"/>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$140</a:t>
            </a:r>
          </a:p>
        </p:txBody>
      </p:sp>
      <p:sp>
        <p:nvSpPr>
          <p:cNvPr id="5131" name="Rectangle 22"/>
          <p:cNvSpPr>
            <a:spLocks noChangeArrowheads="1"/>
          </p:cNvSpPr>
          <p:nvPr/>
        </p:nvSpPr>
        <p:spPr bwMode="auto">
          <a:xfrm>
            <a:off x="3933825" y="2730500"/>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$107</a:t>
            </a:r>
          </a:p>
        </p:txBody>
      </p:sp>
      <p:sp>
        <p:nvSpPr>
          <p:cNvPr id="5132" name="Rectangle 23"/>
          <p:cNvSpPr>
            <a:spLocks noChangeArrowheads="1"/>
          </p:cNvSpPr>
          <p:nvPr/>
        </p:nvSpPr>
        <p:spPr bwMode="auto">
          <a:xfrm>
            <a:off x="4637088" y="2730500"/>
            <a:ext cx="1300162"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Accounts payable</a:t>
            </a:r>
          </a:p>
        </p:txBody>
      </p:sp>
      <p:sp>
        <p:nvSpPr>
          <p:cNvPr id="5133" name="Rectangle 24"/>
          <p:cNvSpPr>
            <a:spLocks noChangeArrowheads="1"/>
          </p:cNvSpPr>
          <p:nvPr/>
        </p:nvSpPr>
        <p:spPr bwMode="auto">
          <a:xfrm>
            <a:off x="7458075" y="2730500"/>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$213</a:t>
            </a:r>
          </a:p>
        </p:txBody>
      </p:sp>
      <p:sp>
        <p:nvSpPr>
          <p:cNvPr id="5134" name="Rectangle 25"/>
          <p:cNvSpPr>
            <a:spLocks noChangeArrowheads="1"/>
          </p:cNvSpPr>
          <p:nvPr/>
        </p:nvSpPr>
        <p:spPr bwMode="auto">
          <a:xfrm>
            <a:off x="8089900" y="2730500"/>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$197</a:t>
            </a:r>
          </a:p>
        </p:txBody>
      </p:sp>
      <p:sp>
        <p:nvSpPr>
          <p:cNvPr id="5135" name="Rectangle 26"/>
          <p:cNvSpPr>
            <a:spLocks noChangeArrowheads="1"/>
          </p:cNvSpPr>
          <p:nvPr/>
        </p:nvSpPr>
        <p:spPr bwMode="auto">
          <a:xfrm>
            <a:off x="708025" y="2933700"/>
            <a:ext cx="1465263"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Accounts receivable</a:t>
            </a:r>
          </a:p>
        </p:txBody>
      </p:sp>
      <p:sp>
        <p:nvSpPr>
          <p:cNvPr id="5136" name="Rectangle 27"/>
          <p:cNvSpPr>
            <a:spLocks noChangeArrowheads="1"/>
          </p:cNvSpPr>
          <p:nvPr/>
        </p:nvSpPr>
        <p:spPr bwMode="auto">
          <a:xfrm>
            <a:off x="3414713" y="2933700"/>
            <a:ext cx="2492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294</a:t>
            </a:r>
          </a:p>
        </p:txBody>
      </p:sp>
      <p:sp>
        <p:nvSpPr>
          <p:cNvPr id="5137" name="Rectangle 28"/>
          <p:cNvSpPr>
            <a:spLocks noChangeArrowheads="1"/>
          </p:cNvSpPr>
          <p:nvPr/>
        </p:nvSpPr>
        <p:spPr bwMode="auto">
          <a:xfrm>
            <a:off x="4044950" y="2933700"/>
            <a:ext cx="249238"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270</a:t>
            </a:r>
          </a:p>
        </p:txBody>
      </p:sp>
      <p:sp>
        <p:nvSpPr>
          <p:cNvPr id="5138" name="Rectangle 29"/>
          <p:cNvSpPr>
            <a:spLocks noChangeArrowheads="1"/>
          </p:cNvSpPr>
          <p:nvPr/>
        </p:nvSpPr>
        <p:spPr bwMode="auto">
          <a:xfrm>
            <a:off x="4640263" y="2933700"/>
            <a:ext cx="10620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Notes payable</a:t>
            </a:r>
          </a:p>
        </p:txBody>
      </p:sp>
      <p:sp>
        <p:nvSpPr>
          <p:cNvPr id="5139" name="Rectangle 30"/>
          <p:cNvSpPr>
            <a:spLocks noChangeArrowheads="1"/>
          </p:cNvSpPr>
          <p:nvPr/>
        </p:nvSpPr>
        <p:spPr bwMode="auto">
          <a:xfrm>
            <a:off x="7648575" y="2933700"/>
            <a:ext cx="166688"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50</a:t>
            </a:r>
          </a:p>
        </p:txBody>
      </p:sp>
      <p:sp>
        <p:nvSpPr>
          <p:cNvPr id="5140" name="Rectangle 31"/>
          <p:cNvSpPr>
            <a:spLocks noChangeArrowheads="1"/>
          </p:cNvSpPr>
          <p:nvPr/>
        </p:nvSpPr>
        <p:spPr bwMode="auto">
          <a:xfrm>
            <a:off x="8280400" y="2933700"/>
            <a:ext cx="166688"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53</a:t>
            </a:r>
          </a:p>
        </p:txBody>
      </p:sp>
      <p:sp>
        <p:nvSpPr>
          <p:cNvPr id="5141" name="Rectangle 32"/>
          <p:cNvSpPr>
            <a:spLocks noChangeArrowheads="1"/>
          </p:cNvSpPr>
          <p:nvPr/>
        </p:nvSpPr>
        <p:spPr bwMode="auto">
          <a:xfrm>
            <a:off x="714375" y="3138488"/>
            <a:ext cx="86677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Inventories</a:t>
            </a:r>
          </a:p>
        </p:txBody>
      </p:sp>
      <p:sp>
        <p:nvSpPr>
          <p:cNvPr id="5142" name="Rectangle 33"/>
          <p:cNvSpPr>
            <a:spLocks noChangeArrowheads="1"/>
          </p:cNvSpPr>
          <p:nvPr/>
        </p:nvSpPr>
        <p:spPr bwMode="auto">
          <a:xfrm>
            <a:off x="3414713" y="3138488"/>
            <a:ext cx="249237"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269</a:t>
            </a:r>
          </a:p>
        </p:txBody>
      </p:sp>
      <p:sp>
        <p:nvSpPr>
          <p:cNvPr id="5143" name="Rectangle 34"/>
          <p:cNvSpPr>
            <a:spLocks noChangeArrowheads="1"/>
          </p:cNvSpPr>
          <p:nvPr/>
        </p:nvSpPr>
        <p:spPr bwMode="auto">
          <a:xfrm>
            <a:off x="4044950" y="3138488"/>
            <a:ext cx="249238"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280</a:t>
            </a:r>
          </a:p>
        </p:txBody>
      </p:sp>
      <p:sp>
        <p:nvSpPr>
          <p:cNvPr id="5144" name="Rectangle 35"/>
          <p:cNvSpPr>
            <a:spLocks noChangeArrowheads="1"/>
          </p:cNvSpPr>
          <p:nvPr/>
        </p:nvSpPr>
        <p:spPr bwMode="auto">
          <a:xfrm>
            <a:off x="4637088" y="3138488"/>
            <a:ext cx="13176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Accrued expenses</a:t>
            </a:r>
          </a:p>
        </p:txBody>
      </p:sp>
      <p:sp>
        <p:nvSpPr>
          <p:cNvPr id="5145" name="Rectangle 36"/>
          <p:cNvSpPr>
            <a:spLocks noChangeArrowheads="1"/>
          </p:cNvSpPr>
          <p:nvPr/>
        </p:nvSpPr>
        <p:spPr bwMode="auto">
          <a:xfrm>
            <a:off x="7542213" y="3138488"/>
            <a:ext cx="249237"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223</a:t>
            </a:r>
          </a:p>
        </p:txBody>
      </p:sp>
      <p:sp>
        <p:nvSpPr>
          <p:cNvPr id="5146" name="Rectangle 37"/>
          <p:cNvSpPr>
            <a:spLocks noChangeArrowheads="1"/>
          </p:cNvSpPr>
          <p:nvPr/>
        </p:nvSpPr>
        <p:spPr bwMode="auto">
          <a:xfrm>
            <a:off x="8151813" y="3138488"/>
            <a:ext cx="249237"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205</a:t>
            </a:r>
          </a:p>
        </p:txBody>
      </p:sp>
      <p:sp>
        <p:nvSpPr>
          <p:cNvPr id="5147" name="Rectangle 38"/>
          <p:cNvSpPr>
            <a:spLocks noChangeArrowheads="1"/>
          </p:cNvSpPr>
          <p:nvPr/>
        </p:nvSpPr>
        <p:spPr bwMode="auto">
          <a:xfrm>
            <a:off x="717550" y="3341688"/>
            <a:ext cx="500063"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Other</a:t>
            </a:r>
          </a:p>
        </p:txBody>
      </p:sp>
      <p:sp>
        <p:nvSpPr>
          <p:cNvPr id="5148" name="Rectangle 39"/>
          <p:cNvSpPr>
            <a:spLocks noChangeArrowheads="1"/>
          </p:cNvSpPr>
          <p:nvPr/>
        </p:nvSpPr>
        <p:spPr bwMode="auto">
          <a:xfrm>
            <a:off x="3486150" y="3341688"/>
            <a:ext cx="166688"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58</a:t>
            </a:r>
          </a:p>
        </p:txBody>
      </p:sp>
      <p:sp>
        <p:nvSpPr>
          <p:cNvPr id="5149" name="Rectangle 40"/>
          <p:cNvSpPr>
            <a:spLocks noChangeArrowheads="1"/>
          </p:cNvSpPr>
          <p:nvPr/>
        </p:nvSpPr>
        <p:spPr bwMode="auto">
          <a:xfrm>
            <a:off x="4117975" y="3341688"/>
            <a:ext cx="166688"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50</a:t>
            </a:r>
          </a:p>
        </p:txBody>
      </p:sp>
      <p:sp>
        <p:nvSpPr>
          <p:cNvPr id="5150" name="Rectangle 41"/>
          <p:cNvSpPr>
            <a:spLocks noChangeArrowheads="1"/>
          </p:cNvSpPr>
          <p:nvPr/>
        </p:nvSpPr>
        <p:spPr bwMode="auto">
          <a:xfrm>
            <a:off x="4632325" y="3341688"/>
            <a:ext cx="18034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current liabilities</a:t>
            </a:r>
          </a:p>
        </p:txBody>
      </p:sp>
      <p:sp>
        <p:nvSpPr>
          <p:cNvPr id="5151" name="Rectangle 42"/>
          <p:cNvSpPr>
            <a:spLocks noChangeArrowheads="1"/>
          </p:cNvSpPr>
          <p:nvPr/>
        </p:nvSpPr>
        <p:spPr bwMode="auto">
          <a:xfrm>
            <a:off x="7458075" y="3341688"/>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u="sng"/>
              <a:t>$486</a:t>
            </a:r>
          </a:p>
        </p:txBody>
      </p:sp>
      <p:sp>
        <p:nvSpPr>
          <p:cNvPr id="5152" name="Rectangle 43"/>
          <p:cNvSpPr>
            <a:spLocks noChangeArrowheads="1"/>
          </p:cNvSpPr>
          <p:nvPr/>
        </p:nvSpPr>
        <p:spPr bwMode="auto">
          <a:xfrm>
            <a:off x="8089900" y="3341688"/>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u="sng"/>
              <a:t>$455</a:t>
            </a:r>
          </a:p>
        </p:txBody>
      </p:sp>
      <p:sp>
        <p:nvSpPr>
          <p:cNvPr id="5153" name="Rectangle 44"/>
          <p:cNvSpPr>
            <a:spLocks noChangeArrowheads="1"/>
          </p:cNvSpPr>
          <p:nvPr/>
        </p:nvSpPr>
        <p:spPr bwMode="auto">
          <a:xfrm>
            <a:off x="706438" y="3544888"/>
            <a:ext cx="16129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current assets</a:t>
            </a:r>
          </a:p>
        </p:txBody>
      </p:sp>
      <p:sp>
        <p:nvSpPr>
          <p:cNvPr id="5154" name="Rectangle 45"/>
          <p:cNvSpPr>
            <a:spLocks noChangeArrowheads="1"/>
          </p:cNvSpPr>
          <p:nvPr/>
        </p:nvSpPr>
        <p:spPr bwMode="auto">
          <a:xfrm>
            <a:off x="3295650" y="3544888"/>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u="sng"/>
              <a:t>$761</a:t>
            </a:r>
          </a:p>
        </p:txBody>
      </p:sp>
      <p:sp>
        <p:nvSpPr>
          <p:cNvPr id="5155" name="Rectangle 46"/>
          <p:cNvSpPr>
            <a:spLocks noChangeArrowheads="1"/>
          </p:cNvSpPr>
          <p:nvPr/>
        </p:nvSpPr>
        <p:spPr bwMode="auto">
          <a:xfrm>
            <a:off x="3925888" y="3544888"/>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u="sng"/>
              <a:t>$707</a:t>
            </a:r>
          </a:p>
        </p:txBody>
      </p:sp>
      <p:sp>
        <p:nvSpPr>
          <p:cNvPr id="5156" name="Rectangle 47"/>
          <p:cNvSpPr>
            <a:spLocks noChangeArrowheads="1"/>
          </p:cNvSpPr>
          <p:nvPr/>
        </p:nvSpPr>
        <p:spPr bwMode="auto">
          <a:xfrm>
            <a:off x="4637088" y="3749675"/>
            <a:ext cx="14097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Long-term liabilities:</a:t>
            </a:r>
          </a:p>
        </p:txBody>
      </p:sp>
      <p:sp>
        <p:nvSpPr>
          <p:cNvPr id="5157" name="Rectangle 48"/>
          <p:cNvSpPr>
            <a:spLocks noChangeArrowheads="1"/>
          </p:cNvSpPr>
          <p:nvPr/>
        </p:nvSpPr>
        <p:spPr bwMode="auto">
          <a:xfrm>
            <a:off x="714375" y="3952875"/>
            <a:ext cx="846138"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Fixed assets:</a:t>
            </a:r>
          </a:p>
        </p:txBody>
      </p:sp>
      <p:sp>
        <p:nvSpPr>
          <p:cNvPr id="5158" name="Rectangle 49"/>
          <p:cNvSpPr>
            <a:spLocks noChangeArrowheads="1"/>
          </p:cNvSpPr>
          <p:nvPr/>
        </p:nvSpPr>
        <p:spPr bwMode="auto">
          <a:xfrm>
            <a:off x="4638675" y="3952875"/>
            <a:ext cx="1090613"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Deferred taxes</a:t>
            </a:r>
          </a:p>
        </p:txBody>
      </p:sp>
      <p:sp>
        <p:nvSpPr>
          <p:cNvPr id="5159" name="Rectangle 50"/>
          <p:cNvSpPr>
            <a:spLocks noChangeArrowheads="1"/>
          </p:cNvSpPr>
          <p:nvPr/>
        </p:nvSpPr>
        <p:spPr bwMode="auto">
          <a:xfrm>
            <a:off x="7458075" y="3952875"/>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$117</a:t>
            </a:r>
          </a:p>
        </p:txBody>
      </p:sp>
      <p:sp>
        <p:nvSpPr>
          <p:cNvPr id="5160" name="Rectangle 51"/>
          <p:cNvSpPr>
            <a:spLocks noChangeArrowheads="1"/>
          </p:cNvSpPr>
          <p:nvPr/>
        </p:nvSpPr>
        <p:spPr bwMode="auto">
          <a:xfrm>
            <a:off x="8089900" y="3952875"/>
            <a:ext cx="3302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$104</a:t>
            </a:r>
          </a:p>
        </p:txBody>
      </p:sp>
      <p:sp>
        <p:nvSpPr>
          <p:cNvPr id="5161" name="Rectangle 52"/>
          <p:cNvSpPr>
            <a:spLocks noChangeArrowheads="1"/>
          </p:cNvSpPr>
          <p:nvPr/>
        </p:nvSpPr>
        <p:spPr bwMode="auto">
          <a:xfrm>
            <a:off x="701675" y="4157663"/>
            <a:ext cx="21653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Property, plant, and equipment</a:t>
            </a:r>
          </a:p>
        </p:txBody>
      </p:sp>
      <p:sp>
        <p:nvSpPr>
          <p:cNvPr id="5162" name="Rectangle 53"/>
          <p:cNvSpPr>
            <a:spLocks noChangeArrowheads="1"/>
          </p:cNvSpPr>
          <p:nvPr/>
        </p:nvSpPr>
        <p:spPr bwMode="auto">
          <a:xfrm>
            <a:off x="3186113" y="4157663"/>
            <a:ext cx="454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$1,423</a:t>
            </a:r>
          </a:p>
        </p:txBody>
      </p:sp>
      <p:sp>
        <p:nvSpPr>
          <p:cNvPr id="5163" name="Rectangle 54"/>
          <p:cNvSpPr>
            <a:spLocks noChangeArrowheads="1"/>
          </p:cNvSpPr>
          <p:nvPr/>
        </p:nvSpPr>
        <p:spPr bwMode="auto">
          <a:xfrm>
            <a:off x="3816350" y="4157663"/>
            <a:ext cx="454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$1,274</a:t>
            </a:r>
          </a:p>
        </p:txBody>
      </p:sp>
      <p:sp>
        <p:nvSpPr>
          <p:cNvPr id="5164" name="Rectangle 55"/>
          <p:cNvSpPr>
            <a:spLocks noChangeArrowheads="1"/>
          </p:cNvSpPr>
          <p:nvPr/>
        </p:nvSpPr>
        <p:spPr bwMode="auto">
          <a:xfrm>
            <a:off x="4638675" y="4157663"/>
            <a:ext cx="1157288"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Long-term debt</a:t>
            </a:r>
          </a:p>
        </p:txBody>
      </p:sp>
      <p:sp>
        <p:nvSpPr>
          <p:cNvPr id="5165" name="Rectangle 56"/>
          <p:cNvSpPr>
            <a:spLocks noChangeArrowheads="1"/>
          </p:cNvSpPr>
          <p:nvPr/>
        </p:nvSpPr>
        <p:spPr bwMode="auto">
          <a:xfrm>
            <a:off x="7577138" y="4157663"/>
            <a:ext cx="249237"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471</a:t>
            </a:r>
          </a:p>
        </p:txBody>
      </p:sp>
      <p:sp>
        <p:nvSpPr>
          <p:cNvPr id="5166" name="Rectangle 57"/>
          <p:cNvSpPr>
            <a:spLocks noChangeArrowheads="1"/>
          </p:cNvSpPr>
          <p:nvPr/>
        </p:nvSpPr>
        <p:spPr bwMode="auto">
          <a:xfrm>
            <a:off x="8208963" y="4157663"/>
            <a:ext cx="249237"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458</a:t>
            </a:r>
          </a:p>
        </p:txBody>
      </p:sp>
      <p:sp>
        <p:nvSpPr>
          <p:cNvPr id="5167" name="Rectangle 58"/>
          <p:cNvSpPr>
            <a:spLocks noChangeArrowheads="1"/>
          </p:cNvSpPr>
          <p:nvPr/>
        </p:nvSpPr>
        <p:spPr bwMode="auto">
          <a:xfrm>
            <a:off x="701675" y="4360863"/>
            <a:ext cx="2239963"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Less accumulated depreciation</a:t>
            </a:r>
          </a:p>
        </p:txBody>
      </p:sp>
      <p:sp>
        <p:nvSpPr>
          <p:cNvPr id="5168" name="Rectangle 59"/>
          <p:cNvSpPr>
            <a:spLocks noChangeArrowheads="1"/>
          </p:cNvSpPr>
          <p:nvPr/>
        </p:nvSpPr>
        <p:spPr bwMode="auto">
          <a:xfrm>
            <a:off x="3359150" y="4360863"/>
            <a:ext cx="35877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(550)</a:t>
            </a:r>
          </a:p>
        </p:txBody>
      </p:sp>
      <p:sp>
        <p:nvSpPr>
          <p:cNvPr id="5169" name="Rectangle 60"/>
          <p:cNvSpPr>
            <a:spLocks noChangeArrowheads="1"/>
          </p:cNvSpPr>
          <p:nvPr/>
        </p:nvSpPr>
        <p:spPr bwMode="auto">
          <a:xfrm>
            <a:off x="3989388" y="4360863"/>
            <a:ext cx="35877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(460)</a:t>
            </a:r>
          </a:p>
        </p:txBody>
      </p:sp>
      <p:sp>
        <p:nvSpPr>
          <p:cNvPr id="5170" name="Rectangle 61"/>
          <p:cNvSpPr>
            <a:spLocks noChangeArrowheads="1"/>
          </p:cNvSpPr>
          <p:nvPr/>
        </p:nvSpPr>
        <p:spPr bwMode="auto">
          <a:xfrm>
            <a:off x="4630738" y="4360863"/>
            <a:ext cx="19875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long-term liabilities</a:t>
            </a:r>
          </a:p>
        </p:txBody>
      </p:sp>
      <p:sp>
        <p:nvSpPr>
          <p:cNvPr id="5171" name="Rectangle 62"/>
          <p:cNvSpPr>
            <a:spLocks noChangeArrowheads="1"/>
          </p:cNvSpPr>
          <p:nvPr/>
        </p:nvSpPr>
        <p:spPr bwMode="auto">
          <a:xfrm>
            <a:off x="7458075" y="4360863"/>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u="sng"/>
              <a:t>$588</a:t>
            </a:r>
          </a:p>
        </p:txBody>
      </p:sp>
      <p:sp>
        <p:nvSpPr>
          <p:cNvPr id="5172" name="Rectangle 63"/>
          <p:cNvSpPr>
            <a:spLocks noChangeArrowheads="1"/>
          </p:cNvSpPr>
          <p:nvPr/>
        </p:nvSpPr>
        <p:spPr bwMode="auto">
          <a:xfrm>
            <a:off x="8089900" y="4360863"/>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u="sng"/>
              <a:t>$562</a:t>
            </a:r>
          </a:p>
        </p:txBody>
      </p:sp>
      <p:sp>
        <p:nvSpPr>
          <p:cNvPr id="5173" name="Rectangle 64"/>
          <p:cNvSpPr>
            <a:spLocks noChangeArrowheads="1"/>
          </p:cNvSpPr>
          <p:nvPr/>
        </p:nvSpPr>
        <p:spPr bwMode="auto">
          <a:xfrm>
            <a:off x="698500" y="4565650"/>
            <a:ext cx="24352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Net property, plant, and equipment</a:t>
            </a:r>
          </a:p>
        </p:txBody>
      </p:sp>
      <p:sp>
        <p:nvSpPr>
          <p:cNvPr id="5174" name="Rectangle 65"/>
          <p:cNvSpPr>
            <a:spLocks noChangeArrowheads="1"/>
          </p:cNvSpPr>
          <p:nvPr/>
        </p:nvSpPr>
        <p:spPr bwMode="auto">
          <a:xfrm>
            <a:off x="3414713" y="4565650"/>
            <a:ext cx="2492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873</a:t>
            </a:r>
          </a:p>
        </p:txBody>
      </p:sp>
      <p:sp>
        <p:nvSpPr>
          <p:cNvPr id="5175" name="Rectangle 66"/>
          <p:cNvSpPr>
            <a:spLocks noChangeArrowheads="1"/>
          </p:cNvSpPr>
          <p:nvPr/>
        </p:nvSpPr>
        <p:spPr bwMode="auto">
          <a:xfrm>
            <a:off x="4044950" y="4565650"/>
            <a:ext cx="249238"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814</a:t>
            </a:r>
          </a:p>
        </p:txBody>
      </p:sp>
      <p:sp>
        <p:nvSpPr>
          <p:cNvPr id="5176" name="Rectangle 67"/>
          <p:cNvSpPr>
            <a:spLocks noChangeArrowheads="1"/>
          </p:cNvSpPr>
          <p:nvPr/>
        </p:nvSpPr>
        <p:spPr bwMode="auto">
          <a:xfrm>
            <a:off x="704850" y="4768850"/>
            <a:ext cx="1878013"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Intangible assets and other</a:t>
            </a:r>
          </a:p>
        </p:txBody>
      </p:sp>
      <p:sp>
        <p:nvSpPr>
          <p:cNvPr id="5177" name="Rectangle 68"/>
          <p:cNvSpPr>
            <a:spLocks noChangeArrowheads="1"/>
          </p:cNvSpPr>
          <p:nvPr/>
        </p:nvSpPr>
        <p:spPr bwMode="auto">
          <a:xfrm>
            <a:off x="3414713" y="4768850"/>
            <a:ext cx="2492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245</a:t>
            </a:r>
          </a:p>
        </p:txBody>
      </p:sp>
      <p:sp>
        <p:nvSpPr>
          <p:cNvPr id="5178" name="Rectangle 69"/>
          <p:cNvSpPr>
            <a:spLocks noChangeArrowheads="1"/>
          </p:cNvSpPr>
          <p:nvPr/>
        </p:nvSpPr>
        <p:spPr bwMode="auto">
          <a:xfrm>
            <a:off x="4044950" y="4768850"/>
            <a:ext cx="249238"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221</a:t>
            </a:r>
          </a:p>
        </p:txBody>
      </p:sp>
      <p:sp>
        <p:nvSpPr>
          <p:cNvPr id="5179" name="Rectangle 70"/>
          <p:cNvSpPr>
            <a:spLocks noChangeArrowheads="1"/>
          </p:cNvSpPr>
          <p:nvPr/>
        </p:nvSpPr>
        <p:spPr bwMode="auto">
          <a:xfrm>
            <a:off x="4637088" y="4768850"/>
            <a:ext cx="13922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Stockholder's equity:</a:t>
            </a:r>
          </a:p>
        </p:txBody>
      </p:sp>
      <p:sp>
        <p:nvSpPr>
          <p:cNvPr id="5180" name="Rectangle 71"/>
          <p:cNvSpPr>
            <a:spLocks noChangeArrowheads="1"/>
          </p:cNvSpPr>
          <p:nvPr/>
        </p:nvSpPr>
        <p:spPr bwMode="auto">
          <a:xfrm>
            <a:off x="708025" y="4973638"/>
            <a:ext cx="1443038"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fixed assets</a:t>
            </a:r>
          </a:p>
        </p:txBody>
      </p:sp>
      <p:sp>
        <p:nvSpPr>
          <p:cNvPr id="5181" name="Rectangle 72"/>
          <p:cNvSpPr>
            <a:spLocks noChangeArrowheads="1"/>
          </p:cNvSpPr>
          <p:nvPr/>
        </p:nvSpPr>
        <p:spPr bwMode="auto">
          <a:xfrm>
            <a:off x="3186113" y="4973638"/>
            <a:ext cx="454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$1,118</a:t>
            </a:r>
          </a:p>
        </p:txBody>
      </p:sp>
      <p:sp>
        <p:nvSpPr>
          <p:cNvPr id="5182" name="Rectangle 73"/>
          <p:cNvSpPr>
            <a:spLocks noChangeArrowheads="1"/>
          </p:cNvSpPr>
          <p:nvPr/>
        </p:nvSpPr>
        <p:spPr bwMode="auto">
          <a:xfrm>
            <a:off x="3816350" y="4973638"/>
            <a:ext cx="454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$1,035</a:t>
            </a:r>
          </a:p>
        </p:txBody>
      </p:sp>
      <p:sp>
        <p:nvSpPr>
          <p:cNvPr id="5183" name="Rectangle 74"/>
          <p:cNvSpPr>
            <a:spLocks noChangeArrowheads="1"/>
          </p:cNvSpPr>
          <p:nvPr/>
        </p:nvSpPr>
        <p:spPr bwMode="auto">
          <a:xfrm>
            <a:off x="4638675" y="4973638"/>
            <a:ext cx="1128713"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Preferred stock</a:t>
            </a:r>
          </a:p>
        </p:txBody>
      </p:sp>
      <p:sp>
        <p:nvSpPr>
          <p:cNvPr id="5184" name="Rectangle 75"/>
          <p:cNvSpPr>
            <a:spLocks noChangeArrowheads="1"/>
          </p:cNvSpPr>
          <p:nvPr/>
        </p:nvSpPr>
        <p:spPr bwMode="auto">
          <a:xfrm>
            <a:off x="7532688" y="4973638"/>
            <a:ext cx="249237"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$39</a:t>
            </a:r>
          </a:p>
        </p:txBody>
      </p:sp>
      <p:sp>
        <p:nvSpPr>
          <p:cNvPr id="5185" name="Rectangle 76"/>
          <p:cNvSpPr>
            <a:spLocks noChangeArrowheads="1"/>
          </p:cNvSpPr>
          <p:nvPr/>
        </p:nvSpPr>
        <p:spPr bwMode="auto">
          <a:xfrm>
            <a:off x="8162925" y="4973638"/>
            <a:ext cx="249238"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$39</a:t>
            </a:r>
          </a:p>
        </p:txBody>
      </p:sp>
      <p:sp>
        <p:nvSpPr>
          <p:cNvPr id="5186" name="Rectangle 77"/>
          <p:cNvSpPr>
            <a:spLocks noChangeArrowheads="1"/>
          </p:cNvSpPr>
          <p:nvPr/>
        </p:nvSpPr>
        <p:spPr bwMode="auto">
          <a:xfrm>
            <a:off x="4629150" y="5176838"/>
            <a:ext cx="20955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Common stock ($1 par value)</a:t>
            </a:r>
          </a:p>
        </p:txBody>
      </p:sp>
      <p:sp>
        <p:nvSpPr>
          <p:cNvPr id="5187" name="Rectangle 78"/>
          <p:cNvSpPr>
            <a:spLocks noChangeArrowheads="1"/>
          </p:cNvSpPr>
          <p:nvPr/>
        </p:nvSpPr>
        <p:spPr bwMode="auto">
          <a:xfrm>
            <a:off x="7648575" y="5176838"/>
            <a:ext cx="166688"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55</a:t>
            </a:r>
          </a:p>
        </p:txBody>
      </p:sp>
      <p:sp>
        <p:nvSpPr>
          <p:cNvPr id="5188" name="Rectangle 79"/>
          <p:cNvSpPr>
            <a:spLocks noChangeArrowheads="1"/>
          </p:cNvSpPr>
          <p:nvPr/>
        </p:nvSpPr>
        <p:spPr bwMode="auto">
          <a:xfrm>
            <a:off x="8280400" y="5176838"/>
            <a:ext cx="166688"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32</a:t>
            </a:r>
          </a:p>
        </p:txBody>
      </p:sp>
      <p:sp>
        <p:nvSpPr>
          <p:cNvPr id="5189" name="Rectangle 80"/>
          <p:cNvSpPr>
            <a:spLocks noChangeArrowheads="1"/>
          </p:cNvSpPr>
          <p:nvPr/>
        </p:nvSpPr>
        <p:spPr bwMode="auto">
          <a:xfrm>
            <a:off x="4638675" y="5381625"/>
            <a:ext cx="11176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Capital surplus</a:t>
            </a:r>
          </a:p>
        </p:txBody>
      </p:sp>
      <p:sp>
        <p:nvSpPr>
          <p:cNvPr id="5190" name="Rectangle 81"/>
          <p:cNvSpPr>
            <a:spLocks noChangeArrowheads="1"/>
          </p:cNvSpPr>
          <p:nvPr/>
        </p:nvSpPr>
        <p:spPr bwMode="auto">
          <a:xfrm>
            <a:off x="7577138" y="5381625"/>
            <a:ext cx="2492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347</a:t>
            </a:r>
          </a:p>
        </p:txBody>
      </p:sp>
      <p:sp>
        <p:nvSpPr>
          <p:cNvPr id="5191" name="Rectangle 82"/>
          <p:cNvSpPr>
            <a:spLocks noChangeArrowheads="1"/>
          </p:cNvSpPr>
          <p:nvPr/>
        </p:nvSpPr>
        <p:spPr bwMode="auto">
          <a:xfrm>
            <a:off x="8208963" y="5381625"/>
            <a:ext cx="2492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327</a:t>
            </a:r>
          </a:p>
        </p:txBody>
      </p:sp>
      <p:sp>
        <p:nvSpPr>
          <p:cNvPr id="5192" name="Rectangle 83"/>
          <p:cNvSpPr>
            <a:spLocks noChangeArrowheads="1"/>
          </p:cNvSpPr>
          <p:nvPr/>
        </p:nvSpPr>
        <p:spPr bwMode="auto">
          <a:xfrm>
            <a:off x="4629150" y="5584825"/>
            <a:ext cx="2176463"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Accumulated retained earnings</a:t>
            </a:r>
          </a:p>
        </p:txBody>
      </p:sp>
      <p:sp>
        <p:nvSpPr>
          <p:cNvPr id="5193" name="Rectangle 84"/>
          <p:cNvSpPr>
            <a:spLocks noChangeArrowheads="1"/>
          </p:cNvSpPr>
          <p:nvPr/>
        </p:nvSpPr>
        <p:spPr bwMode="auto">
          <a:xfrm>
            <a:off x="7577138" y="5584825"/>
            <a:ext cx="2492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390</a:t>
            </a:r>
          </a:p>
        </p:txBody>
      </p:sp>
      <p:sp>
        <p:nvSpPr>
          <p:cNvPr id="5194" name="Rectangle 85"/>
          <p:cNvSpPr>
            <a:spLocks noChangeArrowheads="1"/>
          </p:cNvSpPr>
          <p:nvPr/>
        </p:nvSpPr>
        <p:spPr bwMode="auto">
          <a:xfrm>
            <a:off x="8208963" y="5584825"/>
            <a:ext cx="24923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347</a:t>
            </a:r>
          </a:p>
        </p:txBody>
      </p:sp>
      <p:sp>
        <p:nvSpPr>
          <p:cNvPr id="5195" name="Rectangle 86"/>
          <p:cNvSpPr>
            <a:spLocks noChangeArrowheads="1"/>
          </p:cNvSpPr>
          <p:nvPr/>
        </p:nvSpPr>
        <p:spPr bwMode="auto">
          <a:xfrm>
            <a:off x="4635500" y="5789613"/>
            <a:ext cx="14700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Less treasury stock</a:t>
            </a:r>
          </a:p>
        </p:txBody>
      </p:sp>
      <p:sp>
        <p:nvSpPr>
          <p:cNvPr id="5196" name="Rectangle 87"/>
          <p:cNvSpPr>
            <a:spLocks noChangeArrowheads="1"/>
          </p:cNvSpPr>
          <p:nvPr/>
        </p:nvSpPr>
        <p:spPr bwMode="auto">
          <a:xfrm>
            <a:off x="7594600" y="5789613"/>
            <a:ext cx="2762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(26)</a:t>
            </a:r>
          </a:p>
        </p:txBody>
      </p:sp>
      <p:sp>
        <p:nvSpPr>
          <p:cNvPr id="5197" name="Rectangle 88"/>
          <p:cNvSpPr>
            <a:spLocks noChangeArrowheads="1"/>
          </p:cNvSpPr>
          <p:nvPr/>
        </p:nvSpPr>
        <p:spPr bwMode="auto">
          <a:xfrm>
            <a:off x="8226425" y="5789613"/>
            <a:ext cx="276225"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(20)</a:t>
            </a:r>
          </a:p>
        </p:txBody>
      </p:sp>
      <p:sp>
        <p:nvSpPr>
          <p:cNvPr id="5198" name="Rectangle 89"/>
          <p:cNvSpPr>
            <a:spLocks noChangeArrowheads="1"/>
          </p:cNvSpPr>
          <p:nvPr/>
        </p:nvSpPr>
        <p:spPr bwMode="auto">
          <a:xfrm>
            <a:off x="4638675" y="5992813"/>
            <a:ext cx="1092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       Total equity</a:t>
            </a:r>
          </a:p>
        </p:txBody>
      </p:sp>
      <p:sp>
        <p:nvSpPr>
          <p:cNvPr id="5199" name="Rectangle 90"/>
          <p:cNvSpPr>
            <a:spLocks noChangeArrowheads="1"/>
          </p:cNvSpPr>
          <p:nvPr/>
        </p:nvSpPr>
        <p:spPr bwMode="auto">
          <a:xfrm>
            <a:off x="7458075" y="5992813"/>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$805</a:t>
            </a:r>
          </a:p>
        </p:txBody>
      </p:sp>
      <p:sp>
        <p:nvSpPr>
          <p:cNvPr id="5200" name="Rectangle 91"/>
          <p:cNvSpPr>
            <a:spLocks noChangeArrowheads="1"/>
          </p:cNvSpPr>
          <p:nvPr/>
        </p:nvSpPr>
        <p:spPr bwMode="auto">
          <a:xfrm>
            <a:off x="8089900" y="5992813"/>
            <a:ext cx="33020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$725</a:t>
            </a:r>
          </a:p>
        </p:txBody>
      </p:sp>
      <p:sp>
        <p:nvSpPr>
          <p:cNvPr id="5201" name="Rectangle 92"/>
          <p:cNvSpPr>
            <a:spLocks noChangeArrowheads="1"/>
          </p:cNvSpPr>
          <p:nvPr/>
        </p:nvSpPr>
        <p:spPr bwMode="auto">
          <a:xfrm>
            <a:off x="714375" y="6197600"/>
            <a:ext cx="773113"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Total assets</a:t>
            </a:r>
          </a:p>
        </p:txBody>
      </p:sp>
      <p:sp>
        <p:nvSpPr>
          <p:cNvPr id="5202" name="Rectangle 93"/>
          <p:cNvSpPr>
            <a:spLocks noChangeArrowheads="1"/>
          </p:cNvSpPr>
          <p:nvPr/>
        </p:nvSpPr>
        <p:spPr bwMode="auto">
          <a:xfrm>
            <a:off x="3186113" y="6197600"/>
            <a:ext cx="4540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$1,879</a:t>
            </a:r>
          </a:p>
        </p:txBody>
      </p:sp>
      <p:sp>
        <p:nvSpPr>
          <p:cNvPr id="5203" name="Rectangle 94"/>
          <p:cNvSpPr>
            <a:spLocks noChangeArrowheads="1"/>
          </p:cNvSpPr>
          <p:nvPr/>
        </p:nvSpPr>
        <p:spPr bwMode="auto">
          <a:xfrm>
            <a:off x="3816350" y="6197600"/>
            <a:ext cx="4540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$1,742</a:t>
            </a:r>
          </a:p>
        </p:txBody>
      </p:sp>
      <p:sp>
        <p:nvSpPr>
          <p:cNvPr id="5204" name="Rectangle 95"/>
          <p:cNvSpPr>
            <a:spLocks noChangeArrowheads="1"/>
          </p:cNvSpPr>
          <p:nvPr/>
        </p:nvSpPr>
        <p:spPr bwMode="auto">
          <a:xfrm>
            <a:off x="4624388" y="6197600"/>
            <a:ext cx="264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Total liabilities and stockholder's equity</a:t>
            </a:r>
          </a:p>
        </p:txBody>
      </p:sp>
      <p:sp>
        <p:nvSpPr>
          <p:cNvPr id="5205" name="Rectangle 96"/>
          <p:cNvSpPr>
            <a:spLocks noChangeArrowheads="1"/>
          </p:cNvSpPr>
          <p:nvPr/>
        </p:nvSpPr>
        <p:spPr bwMode="auto">
          <a:xfrm>
            <a:off x="7348538" y="6197600"/>
            <a:ext cx="4540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$1,879</a:t>
            </a:r>
          </a:p>
        </p:txBody>
      </p:sp>
      <p:sp>
        <p:nvSpPr>
          <p:cNvPr id="5206" name="Rectangle 97"/>
          <p:cNvSpPr>
            <a:spLocks noChangeArrowheads="1"/>
          </p:cNvSpPr>
          <p:nvPr/>
        </p:nvSpPr>
        <p:spPr bwMode="auto">
          <a:xfrm>
            <a:off x="7980363" y="6197600"/>
            <a:ext cx="454025"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300"/>
              <a:t>$1,742</a:t>
            </a:r>
          </a:p>
        </p:txBody>
      </p:sp>
      <p:sp>
        <p:nvSpPr>
          <p:cNvPr id="5207" name="Rectangle 98"/>
          <p:cNvSpPr>
            <a:spLocks noChangeArrowheads="1"/>
          </p:cNvSpPr>
          <p:nvPr/>
        </p:nvSpPr>
        <p:spPr bwMode="auto">
          <a:xfrm>
            <a:off x="7285038" y="3322638"/>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08" name="Rectangle 99"/>
          <p:cNvSpPr>
            <a:spLocks noChangeArrowheads="1"/>
          </p:cNvSpPr>
          <p:nvPr/>
        </p:nvSpPr>
        <p:spPr bwMode="auto">
          <a:xfrm>
            <a:off x="3122613" y="3525838"/>
            <a:ext cx="536575"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09" name="Rectangle 100"/>
          <p:cNvSpPr>
            <a:spLocks noChangeArrowheads="1"/>
          </p:cNvSpPr>
          <p:nvPr/>
        </p:nvSpPr>
        <p:spPr bwMode="auto">
          <a:xfrm>
            <a:off x="7285038" y="4341813"/>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10" name="Rectangle 101"/>
          <p:cNvSpPr>
            <a:spLocks noChangeArrowheads="1"/>
          </p:cNvSpPr>
          <p:nvPr/>
        </p:nvSpPr>
        <p:spPr bwMode="auto">
          <a:xfrm>
            <a:off x="3122613" y="4546600"/>
            <a:ext cx="536575"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11" name="Rectangle 102"/>
          <p:cNvSpPr>
            <a:spLocks noChangeArrowheads="1"/>
          </p:cNvSpPr>
          <p:nvPr/>
        </p:nvSpPr>
        <p:spPr bwMode="auto">
          <a:xfrm>
            <a:off x="3122613" y="4954588"/>
            <a:ext cx="536575"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12" name="Rectangle 103"/>
          <p:cNvSpPr>
            <a:spLocks noChangeArrowheads="1"/>
          </p:cNvSpPr>
          <p:nvPr/>
        </p:nvSpPr>
        <p:spPr bwMode="auto">
          <a:xfrm>
            <a:off x="3122613" y="5157788"/>
            <a:ext cx="536575"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13" name="Rectangle 104"/>
          <p:cNvSpPr>
            <a:spLocks noChangeArrowheads="1"/>
          </p:cNvSpPr>
          <p:nvPr/>
        </p:nvSpPr>
        <p:spPr bwMode="auto">
          <a:xfrm>
            <a:off x="7285038" y="5973763"/>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14" name="Line 105"/>
          <p:cNvSpPr>
            <a:spLocks noChangeShapeType="1"/>
          </p:cNvSpPr>
          <p:nvPr/>
        </p:nvSpPr>
        <p:spPr bwMode="auto">
          <a:xfrm>
            <a:off x="3132138" y="6381750"/>
            <a:ext cx="527050"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15" name="Line 106"/>
          <p:cNvSpPr>
            <a:spLocks noChangeShapeType="1"/>
          </p:cNvSpPr>
          <p:nvPr/>
        </p:nvSpPr>
        <p:spPr bwMode="auto">
          <a:xfrm>
            <a:off x="3132138" y="6400800"/>
            <a:ext cx="527050"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16" name="Line 107"/>
          <p:cNvSpPr>
            <a:spLocks noChangeShapeType="1"/>
          </p:cNvSpPr>
          <p:nvPr/>
        </p:nvSpPr>
        <p:spPr bwMode="auto">
          <a:xfrm>
            <a:off x="3754438" y="6381750"/>
            <a:ext cx="536575"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17" name="Line 108"/>
          <p:cNvSpPr>
            <a:spLocks noChangeShapeType="1"/>
          </p:cNvSpPr>
          <p:nvPr/>
        </p:nvSpPr>
        <p:spPr bwMode="auto">
          <a:xfrm>
            <a:off x="3754438" y="6400800"/>
            <a:ext cx="536575"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18" name="Line 109"/>
          <p:cNvSpPr>
            <a:spLocks noChangeShapeType="1"/>
          </p:cNvSpPr>
          <p:nvPr/>
        </p:nvSpPr>
        <p:spPr bwMode="auto">
          <a:xfrm>
            <a:off x="7285038" y="6381750"/>
            <a:ext cx="536575"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19" name="Line 110"/>
          <p:cNvSpPr>
            <a:spLocks noChangeShapeType="1"/>
          </p:cNvSpPr>
          <p:nvPr/>
        </p:nvSpPr>
        <p:spPr bwMode="auto">
          <a:xfrm>
            <a:off x="7285038" y="6400800"/>
            <a:ext cx="536575"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20" name="Rectangle 111"/>
          <p:cNvSpPr>
            <a:spLocks noChangeArrowheads="1"/>
          </p:cNvSpPr>
          <p:nvPr/>
        </p:nvSpPr>
        <p:spPr bwMode="auto">
          <a:xfrm>
            <a:off x="7916863" y="3322638"/>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21" name="Rectangle 112"/>
          <p:cNvSpPr>
            <a:spLocks noChangeArrowheads="1"/>
          </p:cNvSpPr>
          <p:nvPr/>
        </p:nvSpPr>
        <p:spPr bwMode="auto">
          <a:xfrm>
            <a:off x="3754438" y="3525838"/>
            <a:ext cx="536575"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22" name="Rectangle 113"/>
          <p:cNvSpPr>
            <a:spLocks noChangeArrowheads="1"/>
          </p:cNvSpPr>
          <p:nvPr/>
        </p:nvSpPr>
        <p:spPr bwMode="auto">
          <a:xfrm>
            <a:off x="7916863" y="4341813"/>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23" name="Rectangle 114"/>
          <p:cNvSpPr>
            <a:spLocks noChangeArrowheads="1"/>
          </p:cNvSpPr>
          <p:nvPr/>
        </p:nvSpPr>
        <p:spPr bwMode="auto">
          <a:xfrm>
            <a:off x="3754438" y="4546600"/>
            <a:ext cx="536575"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24" name="Rectangle 115"/>
          <p:cNvSpPr>
            <a:spLocks noChangeArrowheads="1"/>
          </p:cNvSpPr>
          <p:nvPr/>
        </p:nvSpPr>
        <p:spPr bwMode="auto">
          <a:xfrm>
            <a:off x="3754438" y="4954588"/>
            <a:ext cx="536575"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25" name="Rectangle 116"/>
          <p:cNvSpPr>
            <a:spLocks noChangeArrowheads="1"/>
          </p:cNvSpPr>
          <p:nvPr/>
        </p:nvSpPr>
        <p:spPr bwMode="auto">
          <a:xfrm>
            <a:off x="7916863" y="5973763"/>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26" name="Rectangle 117"/>
          <p:cNvSpPr>
            <a:spLocks noChangeArrowheads="1"/>
          </p:cNvSpPr>
          <p:nvPr/>
        </p:nvSpPr>
        <p:spPr bwMode="auto">
          <a:xfrm>
            <a:off x="7916863" y="6400800"/>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27" name="Rectangle 118"/>
          <p:cNvSpPr>
            <a:spLocks noChangeArrowheads="1"/>
          </p:cNvSpPr>
          <p:nvPr/>
        </p:nvSpPr>
        <p:spPr bwMode="auto">
          <a:xfrm>
            <a:off x="3752850" y="5162550"/>
            <a:ext cx="536575" cy="9525"/>
          </a:xfrm>
          <a:prstGeom prst="rect">
            <a:avLst/>
          </a:prstGeom>
          <a:solidFill>
            <a:srgbClr val="000000"/>
          </a:solidFill>
          <a:ln w="317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28" name="Rectangle 119"/>
          <p:cNvSpPr>
            <a:spLocks noChangeArrowheads="1"/>
          </p:cNvSpPr>
          <p:nvPr/>
        </p:nvSpPr>
        <p:spPr bwMode="auto">
          <a:xfrm>
            <a:off x="3132138" y="6448425"/>
            <a:ext cx="527050"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29" name="Rectangle 120"/>
          <p:cNvSpPr>
            <a:spLocks noChangeArrowheads="1"/>
          </p:cNvSpPr>
          <p:nvPr/>
        </p:nvSpPr>
        <p:spPr bwMode="auto">
          <a:xfrm>
            <a:off x="3754438" y="6448425"/>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30" name="Rectangle 121"/>
          <p:cNvSpPr>
            <a:spLocks noChangeArrowheads="1"/>
          </p:cNvSpPr>
          <p:nvPr/>
        </p:nvSpPr>
        <p:spPr bwMode="auto">
          <a:xfrm>
            <a:off x="7286625" y="6181725"/>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31" name="Rectangle 122"/>
          <p:cNvSpPr>
            <a:spLocks noChangeArrowheads="1"/>
          </p:cNvSpPr>
          <p:nvPr/>
        </p:nvSpPr>
        <p:spPr bwMode="auto">
          <a:xfrm>
            <a:off x="7918450" y="6181725"/>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32" name="Rectangle 123"/>
          <p:cNvSpPr>
            <a:spLocks noChangeArrowheads="1"/>
          </p:cNvSpPr>
          <p:nvPr/>
        </p:nvSpPr>
        <p:spPr bwMode="auto">
          <a:xfrm>
            <a:off x="7286625" y="6448425"/>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5233" name="Rectangle 124"/>
          <p:cNvSpPr>
            <a:spLocks noChangeArrowheads="1"/>
          </p:cNvSpPr>
          <p:nvPr/>
        </p:nvSpPr>
        <p:spPr bwMode="auto">
          <a:xfrm>
            <a:off x="7918450" y="6448425"/>
            <a:ext cx="536575" cy="9525"/>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78973" name="Text Box 125"/>
          <p:cNvSpPr txBox="1">
            <a:spLocks noChangeArrowheads="1"/>
          </p:cNvSpPr>
          <p:nvPr/>
        </p:nvSpPr>
        <p:spPr bwMode="auto">
          <a:xfrm>
            <a:off x="4579938" y="2244725"/>
            <a:ext cx="4076700" cy="4429125"/>
          </a:xfrm>
          <a:prstGeom prst="rect">
            <a:avLst/>
          </a:prstGeom>
          <a:solidFill>
            <a:schemeClr val="accent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2400"/>
              <a:t>The assets are listed in order by the length of time it would normally take a firm with ongoing operations to convert them into cash.</a:t>
            </a:r>
          </a:p>
          <a:p>
            <a:pPr>
              <a:spcBef>
                <a:spcPct val="50000"/>
              </a:spcBef>
            </a:pPr>
            <a:endParaRPr lang="en-US" altLang="en-US" sz="3600"/>
          </a:p>
          <a:p>
            <a:pPr>
              <a:spcBef>
                <a:spcPct val="50000"/>
              </a:spcBef>
            </a:pPr>
            <a:r>
              <a:rPr lang="en-US" altLang="en-US" sz="2400"/>
              <a:t>Clearly, cash is much more liquid than property, plant, and equipment.</a:t>
            </a:r>
          </a:p>
          <a:p>
            <a:pPr>
              <a:spcBef>
                <a:spcPct val="50000"/>
              </a:spcBef>
            </a:pPr>
            <a:endParaRPr lang="en-US" altLang="en-US" sz="900"/>
          </a:p>
          <a:p>
            <a:pPr>
              <a:spcBef>
                <a:spcPct val="50000"/>
              </a:spcBef>
            </a:pPr>
            <a:endParaRPr lang="en-US" altLang="en-US" sz="900">
              <a:solidFill>
                <a:srgbClr val="6633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8973">
                                            <p:bg/>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78973">
                                            <p:txEl>
                                              <p:pRg st="0" end="0"/>
                                            </p:txEl>
                                          </p:spTgt>
                                        </p:tgtEl>
                                        <p:attrNameLst>
                                          <p:attrName>style.visibility</p:attrName>
                                        </p:attrNameLst>
                                      </p:cBhvr>
                                      <p:to>
                                        <p:strVal val="visible"/>
                                      </p:to>
                                    </p:set>
                                    <p:animEffect transition="in" filter="fade">
                                      <p:cBhvr>
                                        <p:cTn id="11" dur="1000"/>
                                        <p:tgtEl>
                                          <p:spTgt spid="78973">
                                            <p:txEl>
                                              <p:pRg st="0" end="0"/>
                                            </p:txEl>
                                          </p:spTgt>
                                        </p:tgtEl>
                                      </p:cBhvr>
                                    </p:animEffect>
                                    <p:anim calcmode="lin" valueType="num">
                                      <p:cBhvr>
                                        <p:cTn id="12" dur="1000" fill="hold"/>
                                        <p:tgtEl>
                                          <p:spTgt spid="7897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7897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8973">
                                            <p:txEl>
                                              <p:pRg st="2" end="2"/>
                                            </p:txEl>
                                          </p:spTgt>
                                        </p:tgtEl>
                                        <p:attrNameLst>
                                          <p:attrName>style.visibility</p:attrName>
                                        </p:attrNameLst>
                                      </p:cBhvr>
                                      <p:to>
                                        <p:strVal val="visible"/>
                                      </p:to>
                                    </p:set>
                                    <p:animEffect transition="in" filter="fade">
                                      <p:cBhvr>
                                        <p:cTn id="18" dur="1000"/>
                                        <p:tgtEl>
                                          <p:spTgt spid="78973">
                                            <p:txEl>
                                              <p:pRg st="2" end="2"/>
                                            </p:txEl>
                                          </p:spTgt>
                                        </p:tgtEl>
                                      </p:cBhvr>
                                    </p:animEffect>
                                    <p:anim calcmode="lin" valueType="num">
                                      <p:cBhvr>
                                        <p:cTn id="19" dur="1000" fill="hold"/>
                                        <p:tgtEl>
                                          <p:spTgt spid="7897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7897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973" grpId="0" build="p"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a:t>Balance Sheet Analysis</a:t>
            </a:r>
          </a:p>
        </p:txBody>
      </p:sp>
      <p:sp>
        <p:nvSpPr>
          <p:cNvPr id="106499" name="Rectangle 3"/>
          <p:cNvSpPr>
            <a:spLocks noGrp="1" noChangeArrowheads="1"/>
          </p:cNvSpPr>
          <p:nvPr>
            <p:ph type="body" idx="1"/>
          </p:nvPr>
        </p:nvSpPr>
        <p:spPr/>
        <p:txBody>
          <a:bodyPr/>
          <a:lstStyle/>
          <a:p>
            <a:pPr marL="609600" indent="-609600" eaLnBrk="1" hangingPunct="1"/>
            <a:r>
              <a:rPr lang="en-US" altLang="en-US"/>
              <a:t>When analyzing a balance sheet, the Finance Manager should be aware of three concerns:</a:t>
            </a:r>
          </a:p>
          <a:p>
            <a:pPr marL="1371600" lvl="2" indent="-461963" eaLnBrk="1" hangingPunct="1">
              <a:buFontTx/>
              <a:buAutoNum type="arabicPeriod"/>
            </a:pPr>
            <a:r>
              <a:rPr lang="en-US" altLang="en-US" sz="2800"/>
              <a:t>Liquidity</a:t>
            </a:r>
          </a:p>
          <a:p>
            <a:pPr marL="1371600" lvl="2" indent="-461963" eaLnBrk="1" hangingPunct="1">
              <a:buFontTx/>
              <a:buAutoNum type="arabicPeriod"/>
            </a:pPr>
            <a:r>
              <a:rPr lang="en-US" altLang="en-US" sz="2800"/>
              <a:t>Debt versus equity</a:t>
            </a:r>
          </a:p>
          <a:p>
            <a:pPr marL="1371600" lvl="2" indent="-461963" eaLnBrk="1" hangingPunct="1">
              <a:buFontTx/>
              <a:buAutoNum type="arabicPeriod"/>
            </a:pPr>
            <a:r>
              <a:rPr lang="en-US" altLang="en-US" sz="2800"/>
              <a:t>Value versus cost</a:t>
            </a:r>
          </a:p>
          <a:p>
            <a:pPr marL="609600" indent="-609600">
              <a:lnSpc>
                <a:spcPct val="90000"/>
              </a:lnSpc>
              <a:buClrTx/>
              <a:buFont typeface="Symbol" panose="05050102010706020507" pitchFamily="18" charset="2"/>
              <a:buNone/>
            </a:pPr>
            <a:endParaRPr lang="en-US" alt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Effect transition="in" filter="fade">
                                      <p:cBhvr>
                                        <p:cTn id="7" dur="1000"/>
                                        <p:tgtEl>
                                          <p:spTgt spid="106499">
                                            <p:txEl>
                                              <p:pRg st="0" end="0"/>
                                            </p:txEl>
                                          </p:spTgt>
                                        </p:tgtEl>
                                      </p:cBhvr>
                                    </p:animEffect>
                                    <p:anim calcmode="lin" valueType="num">
                                      <p:cBhvr>
                                        <p:cTn id="8" dur="1000" fill="hold"/>
                                        <p:tgtEl>
                                          <p:spTgt spid="1064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649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6499">
                                            <p:txEl>
                                              <p:pRg st="1" end="1"/>
                                            </p:txEl>
                                          </p:spTgt>
                                        </p:tgtEl>
                                        <p:attrNameLst>
                                          <p:attrName>style.visibility</p:attrName>
                                        </p:attrNameLst>
                                      </p:cBhvr>
                                      <p:to>
                                        <p:strVal val="visible"/>
                                      </p:to>
                                    </p:set>
                                    <p:animEffect transition="in" filter="fade">
                                      <p:cBhvr>
                                        <p:cTn id="12" dur="1000"/>
                                        <p:tgtEl>
                                          <p:spTgt spid="106499">
                                            <p:txEl>
                                              <p:pRg st="1" end="1"/>
                                            </p:txEl>
                                          </p:spTgt>
                                        </p:tgtEl>
                                      </p:cBhvr>
                                    </p:animEffect>
                                    <p:anim calcmode="lin" valueType="num">
                                      <p:cBhvr>
                                        <p:cTn id="13" dur="1000" fill="hold"/>
                                        <p:tgtEl>
                                          <p:spTgt spid="10649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649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6499">
                                            <p:txEl>
                                              <p:pRg st="2" end="2"/>
                                            </p:txEl>
                                          </p:spTgt>
                                        </p:tgtEl>
                                        <p:attrNameLst>
                                          <p:attrName>style.visibility</p:attrName>
                                        </p:attrNameLst>
                                      </p:cBhvr>
                                      <p:to>
                                        <p:strVal val="visible"/>
                                      </p:to>
                                    </p:set>
                                    <p:animEffect transition="in" filter="fade">
                                      <p:cBhvr>
                                        <p:cTn id="17" dur="1000"/>
                                        <p:tgtEl>
                                          <p:spTgt spid="106499">
                                            <p:txEl>
                                              <p:pRg st="2" end="2"/>
                                            </p:txEl>
                                          </p:spTgt>
                                        </p:tgtEl>
                                      </p:cBhvr>
                                    </p:animEffect>
                                    <p:anim calcmode="lin" valueType="num">
                                      <p:cBhvr>
                                        <p:cTn id="18" dur="1000" fill="hold"/>
                                        <p:tgtEl>
                                          <p:spTgt spid="10649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6499">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6499">
                                            <p:txEl>
                                              <p:pRg st="3" end="3"/>
                                            </p:txEl>
                                          </p:spTgt>
                                        </p:tgtEl>
                                        <p:attrNameLst>
                                          <p:attrName>style.visibility</p:attrName>
                                        </p:attrNameLst>
                                      </p:cBhvr>
                                      <p:to>
                                        <p:strVal val="visible"/>
                                      </p:to>
                                    </p:set>
                                    <p:animEffect transition="in" filter="fade">
                                      <p:cBhvr>
                                        <p:cTn id="22" dur="1000"/>
                                        <p:tgtEl>
                                          <p:spTgt spid="106499">
                                            <p:txEl>
                                              <p:pRg st="3" end="3"/>
                                            </p:txEl>
                                          </p:spTgt>
                                        </p:tgtEl>
                                      </p:cBhvr>
                                    </p:animEffect>
                                    <p:anim calcmode="lin" valueType="num">
                                      <p:cBhvr>
                                        <p:cTn id="23" dur="1000" fill="hold"/>
                                        <p:tgtEl>
                                          <p:spTgt spid="106499">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064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a:t>Liquidity </a:t>
            </a:r>
          </a:p>
        </p:txBody>
      </p:sp>
      <p:sp>
        <p:nvSpPr>
          <p:cNvPr id="107523" name="Rectangle 3"/>
          <p:cNvSpPr>
            <a:spLocks noGrp="1" noChangeArrowheads="1"/>
          </p:cNvSpPr>
          <p:nvPr>
            <p:ph type="body" idx="1"/>
          </p:nvPr>
        </p:nvSpPr>
        <p:spPr/>
        <p:txBody>
          <a:bodyPr/>
          <a:lstStyle/>
          <a:p>
            <a:pPr eaLnBrk="1" hangingPunct="1">
              <a:lnSpc>
                <a:spcPct val="90000"/>
              </a:lnSpc>
            </a:pPr>
            <a:r>
              <a:rPr lang="en-US" altLang="en-US"/>
              <a:t>Refers to the ease and quickness with which assets can be converted to cash—without a significant loss in value</a:t>
            </a:r>
          </a:p>
          <a:p>
            <a:pPr eaLnBrk="1" hangingPunct="1">
              <a:lnSpc>
                <a:spcPct val="90000"/>
              </a:lnSpc>
            </a:pPr>
            <a:r>
              <a:rPr lang="en-US" altLang="en-US"/>
              <a:t>Current assets are the most liquid.</a:t>
            </a:r>
          </a:p>
          <a:p>
            <a:pPr eaLnBrk="1" hangingPunct="1">
              <a:lnSpc>
                <a:spcPct val="90000"/>
              </a:lnSpc>
            </a:pPr>
            <a:r>
              <a:rPr lang="en-US" altLang="en-US"/>
              <a:t>Some fixed assets are intangible.</a:t>
            </a:r>
          </a:p>
          <a:p>
            <a:pPr eaLnBrk="1" hangingPunct="1">
              <a:lnSpc>
                <a:spcPct val="90000"/>
              </a:lnSpc>
            </a:pPr>
            <a:r>
              <a:rPr lang="en-US" altLang="en-US"/>
              <a:t>The more liquid a firm’s assets, the less likely the firm is to experience problems meeting short-term obligations.</a:t>
            </a:r>
          </a:p>
          <a:p>
            <a:pPr eaLnBrk="1" hangingPunct="1">
              <a:lnSpc>
                <a:spcPct val="90000"/>
              </a:lnSpc>
            </a:pPr>
            <a:r>
              <a:rPr lang="en-US" altLang="en-US"/>
              <a:t>Liquid assets frequently have lower rates of return than fixed assets.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Effect transition="in" filter="fade">
                                      <p:cBhvr>
                                        <p:cTn id="7" dur="1000"/>
                                        <p:tgtEl>
                                          <p:spTgt spid="107523">
                                            <p:txEl>
                                              <p:pRg st="0" end="0"/>
                                            </p:txEl>
                                          </p:spTgt>
                                        </p:tgtEl>
                                      </p:cBhvr>
                                    </p:animEffect>
                                    <p:anim calcmode="lin" valueType="num">
                                      <p:cBhvr>
                                        <p:cTn id="8" dur="1000" fill="hold"/>
                                        <p:tgtEl>
                                          <p:spTgt spid="1075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75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7523">
                                            <p:txEl>
                                              <p:pRg st="1" end="1"/>
                                            </p:txEl>
                                          </p:spTgt>
                                        </p:tgtEl>
                                        <p:attrNameLst>
                                          <p:attrName>style.visibility</p:attrName>
                                        </p:attrNameLst>
                                      </p:cBhvr>
                                      <p:to>
                                        <p:strVal val="visible"/>
                                      </p:to>
                                    </p:set>
                                    <p:animEffect transition="in" filter="fade">
                                      <p:cBhvr>
                                        <p:cTn id="14" dur="1000"/>
                                        <p:tgtEl>
                                          <p:spTgt spid="107523">
                                            <p:txEl>
                                              <p:pRg st="1" end="1"/>
                                            </p:txEl>
                                          </p:spTgt>
                                        </p:tgtEl>
                                      </p:cBhvr>
                                    </p:animEffect>
                                    <p:anim calcmode="lin" valueType="num">
                                      <p:cBhvr>
                                        <p:cTn id="15" dur="1000" fill="hold"/>
                                        <p:tgtEl>
                                          <p:spTgt spid="1075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75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7523">
                                            <p:txEl>
                                              <p:pRg st="2" end="2"/>
                                            </p:txEl>
                                          </p:spTgt>
                                        </p:tgtEl>
                                        <p:attrNameLst>
                                          <p:attrName>style.visibility</p:attrName>
                                        </p:attrNameLst>
                                      </p:cBhvr>
                                      <p:to>
                                        <p:strVal val="visible"/>
                                      </p:to>
                                    </p:set>
                                    <p:animEffect transition="in" filter="fade">
                                      <p:cBhvr>
                                        <p:cTn id="21" dur="1000"/>
                                        <p:tgtEl>
                                          <p:spTgt spid="107523">
                                            <p:txEl>
                                              <p:pRg st="2" end="2"/>
                                            </p:txEl>
                                          </p:spTgt>
                                        </p:tgtEl>
                                      </p:cBhvr>
                                    </p:animEffect>
                                    <p:anim calcmode="lin" valueType="num">
                                      <p:cBhvr>
                                        <p:cTn id="22" dur="1000" fill="hold"/>
                                        <p:tgtEl>
                                          <p:spTgt spid="1075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75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7523">
                                            <p:txEl>
                                              <p:pRg st="3" end="3"/>
                                            </p:txEl>
                                          </p:spTgt>
                                        </p:tgtEl>
                                        <p:attrNameLst>
                                          <p:attrName>style.visibility</p:attrName>
                                        </p:attrNameLst>
                                      </p:cBhvr>
                                      <p:to>
                                        <p:strVal val="visible"/>
                                      </p:to>
                                    </p:set>
                                    <p:animEffect transition="in" filter="fade">
                                      <p:cBhvr>
                                        <p:cTn id="28" dur="1000"/>
                                        <p:tgtEl>
                                          <p:spTgt spid="107523">
                                            <p:txEl>
                                              <p:pRg st="3" end="3"/>
                                            </p:txEl>
                                          </p:spTgt>
                                        </p:tgtEl>
                                      </p:cBhvr>
                                    </p:animEffect>
                                    <p:anim calcmode="lin" valueType="num">
                                      <p:cBhvr>
                                        <p:cTn id="29" dur="1000" fill="hold"/>
                                        <p:tgtEl>
                                          <p:spTgt spid="1075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75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7523">
                                            <p:txEl>
                                              <p:pRg st="4" end="4"/>
                                            </p:txEl>
                                          </p:spTgt>
                                        </p:tgtEl>
                                        <p:attrNameLst>
                                          <p:attrName>style.visibility</p:attrName>
                                        </p:attrNameLst>
                                      </p:cBhvr>
                                      <p:to>
                                        <p:strVal val="visible"/>
                                      </p:to>
                                    </p:set>
                                    <p:animEffect transition="in" filter="fade">
                                      <p:cBhvr>
                                        <p:cTn id="35" dur="1000"/>
                                        <p:tgtEl>
                                          <p:spTgt spid="107523">
                                            <p:txEl>
                                              <p:pRg st="4" end="4"/>
                                            </p:txEl>
                                          </p:spTgt>
                                        </p:tgtEl>
                                      </p:cBhvr>
                                    </p:animEffect>
                                    <p:anim calcmode="lin" valueType="num">
                                      <p:cBhvr>
                                        <p:cTn id="36" dur="1000" fill="hold"/>
                                        <p:tgtEl>
                                          <p:spTgt spid="10752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752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a:t>Debt versus Equity</a:t>
            </a:r>
          </a:p>
        </p:txBody>
      </p:sp>
      <p:sp>
        <p:nvSpPr>
          <p:cNvPr id="108547" name="Rectangle 3"/>
          <p:cNvSpPr>
            <a:spLocks noGrp="1" noChangeArrowheads="1"/>
          </p:cNvSpPr>
          <p:nvPr>
            <p:ph type="body" idx="1"/>
          </p:nvPr>
        </p:nvSpPr>
        <p:spPr/>
        <p:txBody>
          <a:bodyPr/>
          <a:lstStyle/>
          <a:p>
            <a:pPr eaLnBrk="1" hangingPunct="1"/>
            <a:r>
              <a:rPr lang="en-US" altLang="en-US"/>
              <a:t>Creditors generally receive the first claim on the firm’s cash flow.</a:t>
            </a:r>
          </a:p>
          <a:p>
            <a:pPr eaLnBrk="1" hangingPunct="1"/>
            <a:r>
              <a:rPr lang="en-US" altLang="en-US"/>
              <a:t>Shareholder’s equity is the residual difference between assets and liabilities.</a:t>
            </a:r>
          </a:p>
          <a:p>
            <a:pPr eaLnBrk="1" hangingPunct="1">
              <a:buFont typeface="Wingdings" panose="05000000000000000000" pitchFamily="2" charset="2"/>
              <a:buNone/>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Effect transition="in" filter="fade">
                                      <p:cBhvr>
                                        <p:cTn id="7" dur="1000"/>
                                        <p:tgtEl>
                                          <p:spTgt spid="108547">
                                            <p:txEl>
                                              <p:pRg st="0" end="0"/>
                                            </p:txEl>
                                          </p:spTgt>
                                        </p:tgtEl>
                                      </p:cBhvr>
                                    </p:animEffect>
                                    <p:anim calcmode="lin" valueType="num">
                                      <p:cBhvr>
                                        <p:cTn id="8" dur="1000" fill="hold"/>
                                        <p:tgtEl>
                                          <p:spTgt spid="1085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85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8547">
                                            <p:txEl>
                                              <p:pRg st="1" end="1"/>
                                            </p:txEl>
                                          </p:spTgt>
                                        </p:tgtEl>
                                        <p:attrNameLst>
                                          <p:attrName>style.visibility</p:attrName>
                                        </p:attrNameLst>
                                      </p:cBhvr>
                                      <p:to>
                                        <p:strVal val="visible"/>
                                      </p:to>
                                    </p:set>
                                    <p:animEffect transition="in" filter="fade">
                                      <p:cBhvr>
                                        <p:cTn id="14" dur="1000"/>
                                        <p:tgtEl>
                                          <p:spTgt spid="108547">
                                            <p:txEl>
                                              <p:pRg st="1" end="1"/>
                                            </p:txEl>
                                          </p:spTgt>
                                        </p:tgtEl>
                                      </p:cBhvr>
                                    </p:animEffect>
                                    <p:anim calcmode="lin" valueType="num">
                                      <p:cBhvr>
                                        <p:cTn id="15" dur="1000" fill="hold"/>
                                        <p:tgtEl>
                                          <p:spTgt spid="1085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854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a:t>Value versus Cost</a:t>
            </a:r>
          </a:p>
        </p:txBody>
      </p:sp>
      <p:sp>
        <p:nvSpPr>
          <p:cNvPr id="109571" name="Rectangle 3"/>
          <p:cNvSpPr>
            <a:spLocks noGrp="1" noChangeArrowheads="1"/>
          </p:cNvSpPr>
          <p:nvPr>
            <p:ph type="body" idx="1"/>
          </p:nvPr>
        </p:nvSpPr>
        <p:spPr/>
        <p:txBody>
          <a:bodyPr/>
          <a:lstStyle/>
          <a:p>
            <a:pPr eaLnBrk="1" hangingPunct="1"/>
            <a:r>
              <a:rPr lang="en-US" altLang="en-US"/>
              <a:t>Under Generally Accepted Accounting Principles (GAAP), audited financial statements of firms in the U.S. carry assets at cost.</a:t>
            </a:r>
          </a:p>
          <a:p>
            <a:pPr eaLnBrk="1" hangingPunct="1"/>
            <a:r>
              <a:rPr lang="en-US" altLang="en-US"/>
              <a:t>Market value is the price at which the assets, liabilities, and equity could actually be bought or sold, which is a completely different concept from historical cost.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Effect transition="in" filter="fade">
                                      <p:cBhvr>
                                        <p:cTn id="7" dur="1000"/>
                                        <p:tgtEl>
                                          <p:spTgt spid="109571">
                                            <p:txEl>
                                              <p:pRg st="0" end="0"/>
                                            </p:txEl>
                                          </p:spTgt>
                                        </p:tgtEl>
                                      </p:cBhvr>
                                    </p:animEffect>
                                    <p:anim calcmode="lin" valueType="num">
                                      <p:cBhvr>
                                        <p:cTn id="8" dur="1000" fill="hold"/>
                                        <p:tgtEl>
                                          <p:spTgt spid="1095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95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9571">
                                            <p:txEl>
                                              <p:pRg st="1" end="1"/>
                                            </p:txEl>
                                          </p:spTgt>
                                        </p:tgtEl>
                                        <p:attrNameLst>
                                          <p:attrName>style.visibility</p:attrName>
                                        </p:attrNameLst>
                                      </p:cBhvr>
                                      <p:to>
                                        <p:strVal val="visible"/>
                                      </p:to>
                                    </p:set>
                                    <p:animEffect transition="in" filter="fade">
                                      <p:cBhvr>
                                        <p:cTn id="14" dur="1000"/>
                                        <p:tgtEl>
                                          <p:spTgt spid="109571">
                                            <p:txEl>
                                              <p:pRg st="1" end="1"/>
                                            </p:txEl>
                                          </p:spTgt>
                                        </p:tgtEl>
                                      </p:cBhvr>
                                    </p:animEffect>
                                    <p:anim calcmode="lin" valueType="num">
                                      <p:cBhvr>
                                        <p:cTn id="15" dur="1000" fill="hold"/>
                                        <p:tgtEl>
                                          <p:spTgt spid="1095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95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spcAft>
                <a:spcPts val="600"/>
              </a:spcAft>
            </a:pPr>
            <a:r>
              <a:rPr lang="en-US" altLang="en-US"/>
              <a:t>2.2 The Income Statement</a:t>
            </a:r>
          </a:p>
        </p:txBody>
      </p:sp>
      <p:sp>
        <p:nvSpPr>
          <p:cNvPr id="115715" name="Rectangle 3"/>
          <p:cNvSpPr>
            <a:spLocks noGrp="1" noChangeArrowheads="1"/>
          </p:cNvSpPr>
          <p:nvPr>
            <p:ph type="body" idx="1"/>
          </p:nvPr>
        </p:nvSpPr>
        <p:spPr>
          <a:xfrm>
            <a:off x="457200" y="1828800"/>
            <a:ext cx="8229600" cy="2625725"/>
          </a:xfrm>
        </p:spPr>
        <p:txBody>
          <a:bodyPr/>
          <a:lstStyle/>
          <a:p>
            <a:pPr eaLnBrk="1" hangingPunct="1"/>
            <a:r>
              <a:rPr lang="en-US" altLang="en-US"/>
              <a:t>Measures financial performance over a specific period of time</a:t>
            </a:r>
          </a:p>
          <a:p>
            <a:pPr eaLnBrk="1" hangingPunct="1"/>
            <a:r>
              <a:rPr lang="en-US" altLang="en-US"/>
              <a:t>The accounting definition of income is:</a:t>
            </a:r>
          </a:p>
          <a:p>
            <a:pPr eaLnBrk="1" hangingPunct="1">
              <a:buFont typeface="Wingdings" panose="05000000000000000000" pitchFamily="2" charset="2"/>
              <a:buNone/>
            </a:pPr>
            <a:r>
              <a:rPr lang="en-US" altLang="en-US"/>
              <a:t>		Revenue – Expenses </a:t>
            </a:r>
            <a:r>
              <a:rPr lang="en-US" altLang="en-US">
                <a:cs typeface="Times New Roman" panose="02020603050405020304" pitchFamily="18" charset="0"/>
              </a:rPr>
              <a:t>≡</a:t>
            </a:r>
            <a:r>
              <a:rPr lang="en-US" altLang="en-US"/>
              <a:t> Income</a:t>
            </a:r>
          </a:p>
          <a:p>
            <a:pPr eaLnBrk="1" hangingPunct="1">
              <a:buFont typeface="Wingdings" panose="05000000000000000000" pitchFamily="2" charset="2"/>
              <a:buNone/>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animEffect transition="in" filter="fade">
                                      <p:cBhvr>
                                        <p:cTn id="7" dur="1000"/>
                                        <p:tgtEl>
                                          <p:spTgt spid="115715">
                                            <p:txEl>
                                              <p:pRg st="0" end="0"/>
                                            </p:txEl>
                                          </p:spTgt>
                                        </p:tgtEl>
                                      </p:cBhvr>
                                    </p:animEffect>
                                    <p:anim calcmode="lin" valueType="num">
                                      <p:cBhvr>
                                        <p:cTn id="8" dur="1000" fill="hold"/>
                                        <p:tgtEl>
                                          <p:spTgt spid="1157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57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5715">
                                            <p:txEl>
                                              <p:pRg st="1" end="1"/>
                                            </p:txEl>
                                          </p:spTgt>
                                        </p:tgtEl>
                                        <p:attrNameLst>
                                          <p:attrName>style.visibility</p:attrName>
                                        </p:attrNameLst>
                                      </p:cBhvr>
                                      <p:to>
                                        <p:strVal val="visible"/>
                                      </p:to>
                                    </p:set>
                                    <p:animEffect transition="in" filter="fade">
                                      <p:cBhvr>
                                        <p:cTn id="14" dur="1000"/>
                                        <p:tgtEl>
                                          <p:spTgt spid="115715">
                                            <p:txEl>
                                              <p:pRg st="1" end="1"/>
                                            </p:txEl>
                                          </p:spTgt>
                                        </p:tgtEl>
                                      </p:cBhvr>
                                    </p:animEffect>
                                    <p:anim calcmode="lin" valueType="num">
                                      <p:cBhvr>
                                        <p:cTn id="15" dur="1000" fill="hold"/>
                                        <p:tgtEl>
                                          <p:spTgt spid="1157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57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5715">
                                            <p:txEl>
                                              <p:pRg st="2" end="2"/>
                                            </p:txEl>
                                          </p:spTgt>
                                        </p:tgtEl>
                                        <p:attrNameLst>
                                          <p:attrName>style.visibility</p:attrName>
                                        </p:attrNameLst>
                                      </p:cBhvr>
                                      <p:to>
                                        <p:strVal val="visible"/>
                                      </p:to>
                                    </p:set>
                                    <p:animEffect transition="in" filter="fade">
                                      <p:cBhvr>
                                        <p:cTn id="21" dur="1000"/>
                                        <p:tgtEl>
                                          <p:spTgt spid="115715">
                                            <p:txEl>
                                              <p:pRg st="2" end="2"/>
                                            </p:txEl>
                                          </p:spTgt>
                                        </p:tgtEl>
                                      </p:cBhvr>
                                    </p:animEffect>
                                    <p:anim calcmode="lin" valueType="num">
                                      <p:cBhvr>
                                        <p:cTn id="22" dur="1000" fill="hold"/>
                                        <p:tgtEl>
                                          <p:spTgt spid="1157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57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609600"/>
            <a:ext cx="8370888" cy="1143000"/>
          </a:xfrm>
        </p:spPr>
        <p:txBody>
          <a:bodyPr/>
          <a:lstStyle/>
          <a:p>
            <a:pPr eaLnBrk="1" hangingPunct="1"/>
            <a:r>
              <a:rPr lang="en-US" altLang="en-US"/>
              <a:t>U.S.C.C. Income Statement </a:t>
            </a:r>
          </a:p>
        </p:txBody>
      </p:sp>
      <p:sp>
        <p:nvSpPr>
          <p:cNvPr id="11267" name="Rectangle 9"/>
          <p:cNvSpPr>
            <a:spLocks noChangeArrowheads="1"/>
          </p:cNvSpPr>
          <p:nvPr/>
        </p:nvSpPr>
        <p:spPr bwMode="auto">
          <a:xfrm>
            <a:off x="3783013" y="2324100"/>
            <a:ext cx="202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Total operating revenues</a:t>
            </a:r>
            <a:endParaRPr lang="en-US" altLang="en-US" sz="2400"/>
          </a:p>
        </p:txBody>
      </p:sp>
      <p:sp>
        <p:nvSpPr>
          <p:cNvPr id="11268" name="Rectangle 10"/>
          <p:cNvSpPr>
            <a:spLocks noChangeArrowheads="1"/>
          </p:cNvSpPr>
          <p:nvPr/>
        </p:nvSpPr>
        <p:spPr bwMode="auto">
          <a:xfrm>
            <a:off x="3783013" y="2592388"/>
            <a:ext cx="1520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Cost of goods sold</a:t>
            </a:r>
            <a:endParaRPr lang="en-US" altLang="en-US" sz="2400"/>
          </a:p>
        </p:txBody>
      </p:sp>
      <p:sp>
        <p:nvSpPr>
          <p:cNvPr id="11269" name="Rectangle 11"/>
          <p:cNvSpPr>
            <a:spLocks noChangeArrowheads="1"/>
          </p:cNvSpPr>
          <p:nvPr/>
        </p:nvSpPr>
        <p:spPr bwMode="auto">
          <a:xfrm>
            <a:off x="3783013" y="2860675"/>
            <a:ext cx="3679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Selling, general, and administrative expenses</a:t>
            </a:r>
            <a:endParaRPr lang="en-US" altLang="en-US" sz="2400"/>
          </a:p>
        </p:txBody>
      </p:sp>
      <p:sp>
        <p:nvSpPr>
          <p:cNvPr id="11270" name="Rectangle 12"/>
          <p:cNvSpPr>
            <a:spLocks noChangeArrowheads="1"/>
          </p:cNvSpPr>
          <p:nvPr/>
        </p:nvSpPr>
        <p:spPr bwMode="auto">
          <a:xfrm>
            <a:off x="3783013" y="3128963"/>
            <a:ext cx="10525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Depreciation</a:t>
            </a:r>
            <a:endParaRPr lang="en-US" altLang="en-US" sz="2400"/>
          </a:p>
        </p:txBody>
      </p:sp>
      <p:sp>
        <p:nvSpPr>
          <p:cNvPr id="11271" name="Rectangle 13"/>
          <p:cNvSpPr>
            <a:spLocks noChangeArrowheads="1"/>
          </p:cNvSpPr>
          <p:nvPr/>
        </p:nvSpPr>
        <p:spPr bwMode="auto">
          <a:xfrm>
            <a:off x="3783013" y="3397250"/>
            <a:ext cx="14652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Operating income</a:t>
            </a:r>
            <a:endParaRPr lang="en-US" altLang="en-US" sz="2400"/>
          </a:p>
        </p:txBody>
      </p:sp>
      <p:sp>
        <p:nvSpPr>
          <p:cNvPr id="11272" name="Rectangle 14"/>
          <p:cNvSpPr>
            <a:spLocks noChangeArrowheads="1"/>
          </p:cNvSpPr>
          <p:nvPr/>
        </p:nvSpPr>
        <p:spPr bwMode="auto">
          <a:xfrm>
            <a:off x="3783013" y="3665538"/>
            <a:ext cx="11144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Other income</a:t>
            </a:r>
            <a:endParaRPr lang="en-US" altLang="en-US" sz="2400"/>
          </a:p>
        </p:txBody>
      </p:sp>
      <p:sp>
        <p:nvSpPr>
          <p:cNvPr id="11273" name="Rectangle 15"/>
          <p:cNvSpPr>
            <a:spLocks noChangeArrowheads="1"/>
          </p:cNvSpPr>
          <p:nvPr/>
        </p:nvSpPr>
        <p:spPr bwMode="auto">
          <a:xfrm>
            <a:off x="3783013" y="3935413"/>
            <a:ext cx="2762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Earnings before interest and taxes</a:t>
            </a:r>
            <a:endParaRPr lang="en-US" altLang="en-US" sz="2400"/>
          </a:p>
        </p:txBody>
      </p:sp>
      <p:sp>
        <p:nvSpPr>
          <p:cNvPr id="11274" name="Rectangle 16"/>
          <p:cNvSpPr>
            <a:spLocks noChangeArrowheads="1"/>
          </p:cNvSpPr>
          <p:nvPr/>
        </p:nvSpPr>
        <p:spPr bwMode="auto">
          <a:xfrm>
            <a:off x="3783013" y="4203700"/>
            <a:ext cx="13192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Interest expense</a:t>
            </a:r>
            <a:endParaRPr lang="en-US" altLang="en-US" sz="2400"/>
          </a:p>
        </p:txBody>
      </p:sp>
      <p:sp>
        <p:nvSpPr>
          <p:cNvPr id="11275" name="Rectangle 17"/>
          <p:cNvSpPr>
            <a:spLocks noChangeArrowheads="1"/>
          </p:cNvSpPr>
          <p:nvPr/>
        </p:nvSpPr>
        <p:spPr bwMode="auto">
          <a:xfrm>
            <a:off x="3783013" y="4471988"/>
            <a:ext cx="1171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Pretax income</a:t>
            </a:r>
            <a:endParaRPr lang="en-US" altLang="en-US" sz="2400"/>
          </a:p>
        </p:txBody>
      </p:sp>
      <p:sp>
        <p:nvSpPr>
          <p:cNvPr id="11276" name="Rectangle 18"/>
          <p:cNvSpPr>
            <a:spLocks noChangeArrowheads="1"/>
          </p:cNvSpPr>
          <p:nvPr/>
        </p:nvSpPr>
        <p:spPr bwMode="auto">
          <a:xfrm>
            <a:off x="3783013" y="4740275"/>
            <a:ext cx="4857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Taxes</a:t>
            </a:r>
            <a:endParaRPr lang="en-US" altLang="en-US" sz="2400"/>
          </a:p>
        </p:txBody>
      </p:sp>
      <p:sp>
        <p:nvSpPr>
          <p:cNvPr id="11277" name="Rectangle 19"/>
          <p:cNvSpPr>
            <a:spLocks noChangeArrowheads="1"/>
          </p:cNvSpPr>
          <p:nvPr/>
        </p:nvSpPr>
        <p:spPr bwMode="auto">
          <a:xfrm>
            <a:off x="3783013" y="5008563"/>
            <a:ext cx="11874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Current: $71</a:t>
            </a:r>
            <a:endParaRPr lang="en-US" altLang="en-US" sz="2400"/>
          </a:p>
        </p:txBody>
      </p:sp>
      <p:sp>
        <p:nvSpPr>
          <p:cNvPr id="11278" name="Rectangle 20"/>
          <p:cNvSpPr>
            <a:spLocks noChangeArrowheads="1"/>
          </p:cNvSpPr>
          <p:nvPr/>
        </p:nvSpPr>
        <p:spPr bwMode="auto">
          <a:xfrm>
            <a:off x="3783013" y="5276850"/>
            <a:ext cx="1289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Deferred: $13</a:t>
            </a:r>
            <a:endParaRPr lang="en-US" altLang="en-US" sz="2400"/>
          </a:p>
        </p:txBody>
      </p:sp>
      <p:sp>
        <p:nvSpPr>
          <p:cNvPr id="11279" name="Rectangle 21"/>
          <p:cNvSpPr>
            <a:spLocks noChangeArrowheads="1"/>
          </p:cNvSpPr>
          <p:nvPr/>
        </p:nvSpPr>
        <p:spPr bwMode="auto">
          <a:xfrm>
            <a:off x="3783013" y="5545138"/>
            <a:ext cx="9445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Net income</a:t>
            </a:r>
            <a:endParaRPr lang="en-US" altLang="en-US" sz="2400"/>
          </a:p>
        </p:txBody>
      </p:sp>
      <p:sp>
        <p:nvSpPr>
          <p:cNvPr id="11280" name="Rectangle 22"/>
          <p:cNvSpPr>
            <a:spLocks noChangeArrowheads="1"/>
          </p:cNvSpPr>
          <p:nvPr/>
        </p:nvSpPr>
        <p:spPr bwMode="auto">
          <a:xfrm>
            <a:off x="3783013" y="5813425"/>
            <a:ext cx="44656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Addition to retained earnings                                $43</a:t>
            </a:r>
            <a:endParaRPr lang="en-US" altLang="en-US" sz="2400"/>
          </a:p>
        </p:txBody>
      </p:sp>
      <p:sp>
        <p:nvSpPr>
          <p:cNvPr id="11281" name="Rectangle 23"/>
          <p:cNvSpPr>
            <a:spLocks noChangeArrowheads="1"/>
          </p:cNvSpPr>
          <p:nvPr/>
        </p:nvSpPr>
        <p:spPr bwMode="auto">
          <a:xfrm>
            <a:off x="3783013" y="6081713"/>
            <a:ext cx="44497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Dividends:                                                             $43</a:t>
            </a:r>
            <a:endParaRPr lang="en-US" altLang="en-US" sz="2400"/>
          </a:p>
        </p:txBody>
      </p:sp>
      <p:sp>
        <p:nvSpPr>
          <p:cNvPr id="85016" name="AutoShape 24"/>
          <p:cNvSpPr>
            <a:spLocks/>
          </p:cNvSpPr>
          <p:nvPr/>
        </p:nvSpPr>
        <p:spPr bwMode="auto">
          <a:xfrm>
            <a:off x="3429000" y="2362200"/>
            <a:ext cx="304800" cy="1219200"/>
          </a:xfrm>
          <a:prstGeom prst="leftBrace">
            <a:avLst>
              <a:gd name="adj1" fmla="val 33333"/>
              <a:gd name="adj2" fmla="val 50000"/>
            </a:avLst>
          </a:prstGeom>
          <a:noFill/>
          <a:ln w="12700">
            <a:solidFill>
              <a:srgbClr val="663300"/>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85017" name="Text Box 25"/>
          <p:cNvSpPr txBox="1">
            <a:spLocks noChangeArrowheads="1"/>
          </p:cNvSpPr>
          <p:nvPr/>
        </p:nvSpPr>
        <p:spPr bwMode="auto">
          <a:xfrm>
            <a:off x="685800" y="2362200"/>
            <a:ext cx="25146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en-US" sz="2400"/>
              <a:t>The operations section of the income statement reports the firm’s revenues and expenses from principal operations.</a:t>
            </a:r>
          </a:p>
        </p:txBody>
      </p:sp>
      <p:sp>
        <p:nvSpPr>
          <p:cNvPr id="11284" name="Rectangle 26"/>
          <p:cNvSpPr>
            <a:spLocks noChangeArrowheads="1"/>
          </p:cNvSpPr>
          <p:nvPr/>
        </p:nvSpPr>
        <p:spPr bwMode="auto">
          <a:xfrm>
            <a:off x="7707313" y="2324100"/>
            <a:ext cx="558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$2,262</a:t>
            </a:r>
            <a:endParaRPr lang="en-US" altLang="en-US" sz="2400"/>
          </a:p>
        </p:txBody>
      </p:sp>
      <p:sp>
        <p:nvSpPr>
          <p:cNvPr id="11285" name="Rectangle 27"/>
          <p:cNvSpPr>
            <a:spLocks noChangeArrowheads="1"/>
          </p:cNvSpPr>
          <p:nvPr/>
        </p:nvSpPr>
        <p:spPr bwMode="auto">
          <a:xfrm>
            <a:off x="7694613" y="2592388"/>
            <a:ext cx="558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1,655</a:t>
            </a:r>
            <a:endParaRPr lang="en-US" altLang="en-US" sz="2400"/>
          </a:p>
        </p:txBody>
      </p:sp>
      <p:sp>
        <p:nvSpPr>
          <p:cNvPr id="11286" name="Rectangle 28"/>
          <p:cNvSpPr>
            <a:spLocks noChangeArrowheads="1"/>
          </p:cNvSpPr>
          <p:nvPr/>
        </p:nvSpPr>
        <p:spPr bwMode="auto">
          <a:xfrm>
            <a:off x="7847013" y="2860675"/>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327</a:t>
            </a:r>
            <a:endParaRPr lang="en-US" altLang="en-US" sz="2400"/>
          </a:p>
        </p:txBody>
      </p:sp>
      <p:sp>
        <p:nvSpPr>
          <p:cNvPr id="11287" name="Rectangle 29"/>
          <p:cNvSpPr>
            <a:spLocks noChangeArrowheads="1"/>
          </p:cNvSpPr>
          <p:nvPr/>
        </p:nvSpPr>
        <p:spPr bwMode="auto">
          <a:xfrm>
            <a:off x="7948613" y="3128963"/>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90</a:t>
            </a:r>
            <a:endParaRPr lang="en-US" altLang="en-US" sz="2400"/>
          </a:p>
        </p:txBody>
      </p:sp>
      <p:sp>
        <p:nvSpPr>
          <p:cNvPr id="11288" name="Rectangle 30"/>
          <p:cNvSpPr>
            <a:spLocks noChangeArrowheads="1"/>
          </p:cNvSpPr>
          <p:nvPr/>
        </p:nvSpPr>
        <p:spPr bwMode="auto">
          <a:xfrm>
            <a:off x="7859713" y="3397250"/>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$190</a:t>
            </a:r>
            <a:endParaRPr lang="en-US" altLang="en-US" sz="2400"/>
          </a:p>
        </p:txBody>
      </p:sp>
      <p:sp>
        <p:nvSpPr>
          <p:cNvPr id="11289" name="Rectangle 31"/>
          <p:cNvSpPr>
            <a:spLocks noChangeArrowheads="1"/>
          </p:cNvSpPr>
          <p:nvPr/>
        </p:nvSpPr>
        <p:spPr bwMode="auto">
          <a:xfrm>
            <a:off x="8001000" y="3657600"/>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29</a:t>
            </a:r>
            <a:endParaRPr lang="en-US" altLang="en-US" sz="2400"/>
          </a:p>
        </p:txBody>
      </p:sp>
      <p:sp>
        <p:nvSpPr>
          <p:cNvPr id="11290" name="Rectangle 32"/>
          <p:cNvSpPr>
            <a:spLocks noChangeArrowheads="1"/>
          </p:cNvSpPr>
          <p:nvPr/>
        </p:nvSpPr>
        <p:spPr bwMode="auto">
          <a:xfrm>
            <a:off x="7859713" y="3935413"/>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$219</a:t>
            </a:r>
            <a:endParaRPr lang="en-US" altLang="en-US" sz="2400"/>
          </a:p>
        </p:txBody>
      </p:sp>
      <p:sp>
        <p:nvSpPr>
          <p:cNvPr id="11291" name="Rectangle 33"/>
          <p:cNvSpPr>
            <a:spLocks noChangeArrowheads="1"/>
          </p:cNvSpPr>
          <p:nvPr/>
        </p:nvSpPr>
        <p:spPr bwMode="auto">
          <a:xfrm>
            <a:off x="7961313" y="4203700"/>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49</a:t>
            </a:r>
            <a:endParaRPr lang="en-US" altLang="en-US" sz="2400"/>
          </a:p>
        </p:txBody>
      </p:sp>
      <p:sp>
        <p:nvSpPr>
          <p:cNvPr id="11292" name="Rectangle 34"/>
          <p:cNvSpPr>
            <a:spLocks noChangeArrowheads="1"/>
          </p:cNvSpPr>
          <p:nvPr/>
        </p:nvSpPr>
        <p:spPr bwMode="auto">
          <a:xfrm>
            <a:off x="7859713" y="4471988"/>
            <a:ext cx="406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$170</a:t>
            </a:r>
            <a:endParaRPr lang="en-US" altLang="en-US" sz="2400"/>
          </a:p>
        </p:txBody>
      </p:sp>
      <p:sp>
        <p:nvSpPr>
          <p:cNvPr id="11293" name="Rectangle 35"/>
          <p:cNvSpPr>
            <a:spLocks noChangeArrowheads="1"/>
          </p:cNvSpPr>
          <p:nvPr/>
        </p:nvSpPr>
        <p:spPr bwMode="auto">
          <a:xfrm>
            <a:off x="7948613" y="4740275"/>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  84</a:t>
            </a:r>
            <a:endParaRPr lang="en-US" altLang="en-US" sz="2400"/>
          </a:p>
        </p:txBody>
      </p:sp>
      <p:sp>
        <p:nvSpPr>
          <p:cNvPr id="11294" name="Rectangle 36"/>
          <p:cNvSpPr>
            <a:spLocks noChangeArrowheads="1"/>
          </p:cNvSpPr>
          <p:nvPr/>
        </p:nvSpPr>
        <p:spPr bwMode="auto">
          <a:xfrm>
            <a:off x="7961313" y="5545138"/>
            <a:ext cx="304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1600"/>
              <a:t>$86</a:t>
            </a:r>
            <a:endParaRPr lang="en-US" altLang="en-US" sz="2400"/>
          </a:p>
        </p:txBody>
      </p:sp>
      <p:sp>
        <p:nvSpPr>
          <p:cNvPr id="11295" name="Rectangle 37"/>
          <p:cNvSpPr>
            <a:spLocks noChangeArrowheads="1"/>
          </p:cNvSpPr>
          <p:nvPr/>
        </p:nvSpPr>
        <p:spPr bwMode="auto">
          <a:xfrm>
            <a:off x="7643813" y="3371850"/>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1296" name="Rectangle 38"/>
          <p:cNvSpPr>
            <a:spLocks noChangeArrowheads="1"/>
          </p:cNvSpPr>
          <p:nvPr/>
        </p:nvSpPr>
        <p:spPr bwMode="auto">
          <a:xfrm>
            <a:off x="7643813" y="5519738"/>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1297" name="Line 39"/>
          <p:cNvSpPr>
            <a:spLocks noChangeShapeType="1"/>
          </p:cNvSpPr>
          <p:nvPr/>
        </p:nvSpPr>
        <p:spPr bwMode="auto">
          <a:xfrm>
            <a:off x="7643813" y="5788025"/>
            <a:ext cx="725487" cy="1588"/>
          </a:xfrm>
          <a:prstGeom prst="line">
            <a:avLst/>
          </a:prstGeom>
          <a:noFill/>
          <a:ln w="0">
            <a:solidFill>
              <a:srgbClr val="66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98" name="Rectangle 40"/>
          <p:cNvSpPr>
            <a:spLocks noChangeArrowheads="1"/>
          </p:cNvSpPr>
          <p:nvPr/>
        </p:nvSpPr>
        <p:spPr bwMode="auto">
          <a:xfrm>
            <a:off x="7643813" y="5778500"/>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1299" name="Rectangle 41"/>
          <p:cNvSpPr>
            <a:spLocks noChangeArrowheads="1"/>
          </p:cNvSpPr>
          <p:nvPr/>
        </p:nvSpPr>
        <p:spPr bwMode="auto">
          <a:xfrm>
            <a:off x="7642225" y="3365500"/>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1300" name="Rectangle 42"/>
          <p:cNvSpPr>
            <a:spLocks noChangeArrowheads="1"/>
          </p:cNvSpPr>
          <p:nvPr/>
        </p:nvSpPr>
        <p:spPr bwMode="auto">
          <a:xfrm>
            <a:off x="7656513" y="3898900"/>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1301" name="Rectangle 43"/>
          <p:cNvSpPr>
            <a:spLocks noChangeArrowheads="1"/>
          </p:cNvSpPr>
          <p:nvPr/>
        </p:nvSpPr>
        <p:spPr bwMode="auto">
          <a:xfrm>
            <a:off x="7643813" y="5829300"/>
            <a:ext cx="725487"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
        <p:nvSpPr>
          <p:cNvPr id="11302" name="Rectangle 44"/>
          <p:cNvSpPr>
            <a:spLocks noChangeArrowheads="1"/>
          </p:cNvSpPr>
          <p:nvPr/>
        </p:nvSpPr>
        <p:spPr bwMode="auto">
          <a:xfrm>
            <a:off x="7642225" y="4445000"/>
            <a:ext cx="725488" cy="12700"/>
          </a:xfrm>
          <a:prstGeom prst="rect">
            <a:avLst/>
          </a:prstGeom>
          <a:solidFill>
            <a:srgbClr val="000000"/>
          </a:solidFill>
          <a:ln w="9525">
            <a:solidFill>
              <a:srgbClr val="6633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5016"/>
                                        </p:tgtEl>
                                        <p:attrNameLst>
                                          <p:attrName>style.visibility</p:attrName>
                                        </p:attrNameLst>
                                      </p:cBhvr>
                                      <p:to>
                                        <p:strVal val="visible"/>
                                      </p:to>
                                    </p:set>
                                    <p:anim calcmode="lin" valueType="num">
                                      <p:cBhvr>
                                        <p:cTn id="7" dur="500" fill="hold"/>
                                        <p:tgtEl>
                                          <p:spTgt spid="85016"/>
                                        </p:tgtEl>
                                        <p:attrNameLst>
                                          <p:attrName>ppt_w</p:attrName>
                                        </p:attrNameLst>
                                      </p:cBhvr>
                                      <p:tavLst>
                                        <p:tav tm="0">
                                          <p:val>
                                            <p:fltVal val="0"/>
                                          </p:val>
                                        </p:tav>
                                        <p:tav tm="100000">
                                          <p:val>
                                            <p:strVal val="#ppt_w"/>
                                          </p:val>
                                        </p:tav>
                                      </p:tavLst>
                                    </p:anim>
                                    <p:anim calcmode="lin" valueType="num">
                                      <p:cBhvr>
                                        <p:cTn id="8" dur="500" fill="hold"/>
                                        <p:tgtEl>
                                          <p:spTgt spid="85016"/>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85017"/>
                                        </p:tgtEl>
                                        <p:attrNameLst>
                                          <p:attrName>style.visibility</p:attrName>
                                        </p:attrNameLst>
                                      </p:cBhvr>
                                      <p:to>
                                        <p:strVal val="visible"/>
                                      </p:to>
                                    </p:set>
                                    <p:animEffect transition="in" filter="fade">
                                      <p:cBhvr>
                                        <p:cTn id="12" dur="1000"/>
                                        <p:tgtEl>
                                          <p:spTgt spid="85017"/>
                                        </p:tgtEl>
                                      </p:cBhvr>
                                    </p:animEffect>
                                    <p:anim calcmode="lin" valueType="num">
                                      <p:cBhvr>
                                        <p:cTn id="13" dur="1000" fill="hold"/>
                                        <p:tgtEl>
                                          <p:spTgt spid="85017"/>
                                        </p:tgtEl>
                                        <p:attrNameLst>
                                          <p:attrName>ppt_x</p:attrName>
                                        </p:attrNameLst>
                                      </p:cBhvr>
                                      <p:tavLst>
                                        <p:tav tm="0">
                                          <p:val>
                                            <p:strVal val="#ppt_x"/>
                                          </p:val>
                                        </p:tav>
                                        <p:tav tm="100000">
                                          <p:val>
                                            <p:strVal val="#ppt_x"/>
                                          </p:val>
                                        </p:tav>
                                      </p:tavLst>
                                    </p:anim>
                                    <p:anim calcmode="lin" valueType="num">
                                      <p:cBhvr>
                                        <p:cTn id="14" dur="1000" fill="hold"/>
                                        <p:tgtEl>
                                          <p:spTgt spid="850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16" grpId="0" animBg="1"/>
      <p:bldP spid="85017"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0112&quot;&gt;&lt;/object&gt;&lt;object type=&quot;2&quot; unique_id=&quot;10113&quot;&gt;&lt;object type=&quot;3&quot; unique_id=&quot;10114&quot;&gt;&lt;property id=&quot;20148&quot; value=&quot;5&quot;/&gt;&lt;property id=&quot;20300&quot; value=&quot;Slide 1&quot;/&gt;&lt;property id=&quot;20307&quot; value=&quot;328&quot;/&gt;&lt;/object&gt;&lt;object type=&quot;3&quot; unique_id=&quot;10115&quot;&gt;&lt;property id=&quot;20148&quot; value=&quot;5&quot;/&gt;&lt;property id=&quot;20300&quot; value=&quot;Slide 2 - &amp;quot;Key Concepts and Skills&amp;quot;&quot;/&gt;&lt;property id=&quot;20307&quot; value=&quot;329&quot;/&gt;&lt;/object&gt;&lt;object type=&quot;3&quot; unique_id=&quot;10116&quot;&gt;&lt;property id=&quot;20148&quot; value=&quot;5&quot;/&gt;&lt;property id=&quot;20300&quot; value=&quot;Slide 3 - &amp;quot;Chapter Outline&amp;quot;&quot;/&gt;&lt;property id=&quot;20307&quot; value=&quot;284&quot;/&gt;&lt;/object&gt;&lt;object type=&quot;3&quot; unique_id=&quot;10117&quot;&gt;&lt;property id=&quot;20148&quot; value=&quot;5&quot;/&gt;&lt;property id=&quot;20300&quot; value=&quot;Slide 4 - &amp;quot;Sources of Information&amp;quot;&quot;/&gt;&lt;property id=&quot;20307&quot; value=&quot;285&quot;/&gt;&lt;/object&gt;&lt;object type=&quot;3&quot; unique_id=&quot;10118&quot;&gt;&lt;property id=&quot;20148&quot; value=&quot;5&quot;/&gt;&lt;property id=&quot;20300&quot; value=&quot;Slide 5 - &amp;quot;2.1 The Balance Sheet&amp;quot;&quot;/&gt;&lt;property id=&quot;20307&quot; value=&quot;320&quot;/&gt;&lt;/object&gt;&lt;object type=&quot;3&quot; unique_id=&quot;10119&quot;&gt;&lt;property id=&quot;20148&quot; value=&quot;5&quot;/&gt;&lt;property id=&quot;20300&quot; value=&quot;Slide 6 - &amp;quot;U.S. Composite Corporation Balance Sheet&amp;quot;&quot;/&gt;&lt;property id=&quot;20307&quot; value=&quot;287&quot;/&gt;&lt;/object&gt;&lt;object type=&quot;3&quot; unique_id=&quot;10120&quot;&gt;&lt;property id=&quot;20148&quot; value=&quot;5&quot;/&gt;&lt;property id=&quot;20300&quot; value=&quot;Slide 7 - &amp;quot;Balance Sheet Analysis&amp;quot;&quot;/&gt;&lt;property id=&quot;20307&quot; value=&quot;312&quot;/&gt;&lt;/object&gt;&lt;object type=&quot;3&quot; unique_id=&quot;10121&quot;&gt;&lt;property id=&quot;20148&quot; value=&quot;5&quot;/&gt;&lt;property id=&quot;20300&quot; value=&quot;Slide 8 - &amp;quot;Liquidity &amp;quot;&quot;/&gt;&lt;property id=&quot;20307&quot; value=&quot;313&quot;/&gt;&lt;/object&gt;&lt;object type=&quot;3&quot; unique_id=&quot;10122&quot;&gt;&lt;property id=&quot;20148&quot; value=&quot;5&quot;/&gt;&lt;property id=&quot;20300&quot; value=&quot;Slide 9 - &amp;quot;Debt versus Equity&amp;quot;&quot;/&gt;&lt;property id=&quot;20307&quot; value=&quot;314&quot;/&gt;&lt;/object&gt;&lt;object type=&quot;3&quot; unique_id=&quot;10123&quot;&gt;&lt;property id=&quot;20148&quot; value=&quot;5&quot;/&gt;&lt;property id=&quot;20300&quot; value=&quot;Slide 10 - &amp;quot;Value versus Cost&amp;quot;&quot;/&gt;&lt;property id=&quot;20307&quot; value=&quot;315&quot;/&gt;&lt;/object&gt;&lt;object type=&quot;3&quot; unique_id=&quot;10124&quot;&gt;&lt;property id=&quot;20148&quot; value=&quot;5&quot;/&gt;&lt;property id=&quot;20300&quot; value=&quot;Slide 11 - &amp;quot;2.2 The Income Statement&amp;quot;&quot;/&gt;&lt;property id=&quot;20307&quot; value=&quot;319&quot;/&gt;&lt;/object&gt;&lt;object type=&quot;3&quot; unique_id=&quot;10125&quot;&gt;&lt;property id=&quot;20148&quot; value=&quot;5&quot;/&gt;&lt;property id=&quot;20300&quot; value=&quot;Slide 12 - &amp;quot;U.S.C.C. Income Statement &amp;quot;&quot;/&gt;&lt;property id=&quot;20307&quot; value=&quot;293&quot;/&gt;&lt;/object&gt;&lt;object type=&quot;3&quot; unique_id=&quot;10126&quot;&gt;&lt;property id=&quot;20148&quot; value=&quot;5&quot;/&gt;&lt;property id=&quot;20300&quot; value=&quot;Slide 13 - &amp;quot;U.S.C.C. Income Statement&amp;quot;&quot;/&gt;&lt;property id=&quot;20307&quot; value=&quot;294&quot;/&gt;&lt;/object&gt;&lt;object type=&quot;3&quot; unique_id=&quot;10127&quot;&gt;&lt;property id=&quot;20148&quot; value=&quot;5&quot;/&gt;&lt;property id=&quot;20300&quot; value=&quot;Slide 14 - &amp;quot;U.S.C.C. Income Statement&amp;quot;&quot;/&gt;&lt;property id=&quot;20307&quot; value=&quot;295&quot;/&gt;&lt;/object&gt;&lt;object type=&quot;3&quot; unique_id=&quot;10128&quot;&gt;&lt;property id=&quot;20148&quot; value=&quot;5&quot;/&gt;&lt;property id=&quot;20300&quot; value=&quot;Slide 15 - &amp;quot;U.S.C.C. Income Statement&amp;quot;&quot;/&gt;&lt;property id=&quot;20307&quot; value=&quot;296&quot;/&gt;&lt;/object&gt;&lt;object type=&quot;3&quot; unique_id=&quot;10129&quot;&gt;&lt;property id=&quot;20148&quot; value=&quot;5&quot;/&gt;&lt;property id=&quot;20300&quot; value=&quot;Slide 16 - &amp;quot;Income Statement Analysis&amp;quot;&quot;/&gt;&lt;property id=&quot;20307&quot; value=&quot;297&quot;/&gt;&lt;/object&gt;&lt;object type=&quot;3&quot; unique_id=&quot;10130&quot;&gt;&lt;property id=&quot;20148&quot; value=&quot;5&quot;/&gt;&lt;property id=&quot;20300&quot; value=&quot;Slide 17 - &amp;quot;GAAP&amp;quot;&quot;/&gt;&lt;property id=&quot;20307&quot; value=&quot;298&quot;/&gt;&lt;/object&gt;&lt;object type=&quot;3&quot; unique_id=&quot;10131&quot;&gt;&lt;property id=&quot;20148&quot; value=&quot;5&quot;/&gt;&lt;property id=&quot;20300&quot; value=&quot;Slide 18 - &amp;quot;Non-Cash Items&amp;quot;&quot;/&gt;&lt;property id=&quot;20307&quot; value=&quot;299&quot;/&gt;&lt;/object&gt;&lt;object type=&quot;3&quot; unique_id=&quot;10132&quot;&gt;&lt;property id=&quot;20148&quot; value=&quot;5&quot;/&gt;&lt;property id=&quot;20300&quot; value=&quot;Slide 19 - &amp;quot;Time and Costs&amp;quot;&quot;/&gt;&lt;property id=&quot;20307&quot; value=&quot;300&quot;/&gt;&lt;/object&gt;&lt;object type=&quot;3&quot; unique_id=&quot;10133&quot;&gt;&lt;property id=&quot;20148&quot; value=&quot;5&quot;/&gt;&lt;property id=&quot;20300&quot; value=&quot;Slide 20 - &amp;quot;2.3 Taxes&amp;quot;&quot;/&gt;&lt;property id=&quot;20307&quot; value=&quot;330&quot;/&gt;&lt;/object&gt;&lt;object type=&quot;3&quot; unique_id=&quot;10134&quot;&gt;&lt;property id=&quot;20148&quot; value=&quot;5&quot;/&gt;&lt;property id=&quot;20300&quot; value=&quot;Slide 21 - &amp;quot;Marginal versus Average Rates &amp;quot;&quot;/&gt;&lt;property id=&quot;20307&quot; value=&quot;331&quot;/&gt;&lt;/object&gt;&lt;object type=&quot;3&quot; unique_id=&quot;10135&quot;&gt;&lt;property id=&quot;20148&quot; value=&quot;5&quot;/&gt;&lt;property id=&quot;20300&quot; value=&quot;Slide 22 - &amp;quot;2.4 Net Working Capital&amp;quot;&quot;/&gt;&lt;property id=&quot;20307&quot; value=&quot;318&quot;/&gt;&lt;/object&gt;&lt;object type=&quot;3&quot; unique_id=&quot;10136&quot;&gt;&lt;property id=&quot;20148&quot; value=&quot;5&quot;/&gt;&lt;property id=&quot;20300&quot; value=&quot;Slide 23 - &amp;quot;U.S.C.C. Balance Sheet&amp;quot;&quot;/&gt;&lt;property id=&quot;20307&quot; value=&quot;302&quot;/&gt;&lt;/object&gt;&lt;object type=&quot;3&quot; unique_id=&quot;10137&quot;&gt;&lt;property id=&quot;20148&quot; value=&quot;5&quot;/&gt;&lt;property id=&quot;20300&quot; value=&quot;Slide 24 - &amp;quot;2.5 Financial Cash Flow&amp;quot;&quot;/&gt;&lt;property id=&quot;20307&quot; value=&quot;317&quot;/&gt;&lt;/object&gt;&lt;object type=&quot;3&quot; unique_id=&quot;10138&quot;&gt;&lt;property id=&quot;20148&quot; value=&quot;5&quot;/&gt;&lt;property id=&quot;20300&quot; value=&quot;Slide 25 - &amp;quot;U.S.C.C. Financial Cash Flow&amp;quot;&quot;/&gt;&lt;property id=&quot;20307&quot; value=&quot;304&quot;/&gt;&lt;/object&gt;&lt;object type=&quot;3&quot; unique_id=&quot;10139&quot;&gt;&lt;property id=&quot;20148&quot; value=&quot;5&quot;/&gt;&lt;property id=&quot;20300&quot; value=&quot;Slide 26 - &amp;quot;U.S.C.C. Financial Cash Flow&amp;quot;&quot;/&gt;&lt;property id=&quot;20307&quot; value=&quot;305&quot;/&gt;&lt;/object&gt;&lt;object type=&quot;3&quot; unique_id=&quot;10140&quot;&gt;&lt;property id=&quot;20148&quot; value=&quot;5&quot;/&gt;&lt;property id=&quot;20300&quot; value=&quot;Slide 27 - &amp;quot;U.S.C.C. Financial Cash Flow&amp;quot;&quot;/&gt;&lt;property id=&quot;20307&quot; value=&quot;306&quot;/&gt;&lt;/object&gt;&lt;object type=&quot;3&quot; unique_id=&quot;10141&quot;&gt;&lt;property id=&quot;20148&quot; value=&quot;5&quot;/&gt;&lt;property id=&quot;20300&quot; value=&quot;Slide 28 - &amp;quot;U.S.C.C. Financial Cash Flow&amp;quot;&quot;/&gt;&lt;property id=&quot;20307&quot; value=&quot;307&quot;/&gt;&lt;/object&gt;&lt;object type=&quot;3&quot; unique_id=&quot;10142&quot;&gt;&lt;property id=&quot;20148&quot; value=&quot;5&quot;/&gt;&lt;property id=&quot;20300&quot; value=&quot;Slide 29 - &amp;quot;U.S.C.C. Financial Cash Flow&amp;quot;&quot;/&gt;&lt;property id=&quot;20307&quot; value=&quot;308&quot;/&gt;&lt;/object&gt;&lt;object type=&quot;3&quot; unique_id=&quot;10143&quot;&gt;&lt;property id=&quot;20148&quot; value=&quot;5&quot;/&gt;&lt;property id=&quot;20300&quot; value=&quot;Slide 30 - &amp;quot;U.S.C.C. Financial Cash Flow&amp;quot;&quot;/&gt;&lt;property id=&quot;20307&quot; value=&quot;309&quot;/&gt;&lt;/object&gt;&lt;object type=&quot;3&quot; unique_id=&quot;10144&quot;&gt;&lt;property id=&quot;20148&quot; value=&quot;5&quot;/&gt;&lt;property id=&quot;20300&quot; value=&quot;Slide 31 - &amp;quot;U.S.C.C. Financial Cash Flow&amp;quot;&quot;/&gt;&lt;property id=&quot;20307&quot; value=&quot;310&quot;/&gt;&lt;/object&gt;&lt;object type=&quot;3&quot; unique_id=&quot;10145&quot;&gt;&lt;property id=&quot;20148&quot; value=&quot;5&quot;/&gt;&lt;property id=&quot;20300&quot; value=&quot;Slide 32 - &amp;quot;2.5 The Statement of Cash Flows&amp;quot;&quot;/&gt;&lt;property id=&quot;20307&quot; value=&quot;321&quot;/&gt;&lt;/object&gt;&lt;object type=&quot;3&quot; unique_id=&quot;10146&quot;&gt;&lt;property id=&quot;20148&quot; value=&quot;5&quot;/&gt;&lt;property id=&quot;20300&quot; value=&quot;Slide 33 - &amp;quot;U.S.C.C. Cash Flow from Operations&amp;quot;&quot;/&gt;&lt;property id=&quot;20307&quot; value=&quot;322&quot;/&gt;&lt;/object&gt;&lt;object type=&quot;3&quot; unique_id=&quot;10147&quot;&gt;&lt;property id=&quot;20148&quot; value=&quot;5&quot;/&gt;&lt;property id=&quot;20300&quot; value=&quot;Slide 34 - &amp;quot;U.S.C.C. Cash Flow from Investing&amp;quot;&quot;/&gt;&lt;property id=&quot;20307&quot; value=&quot;325&quot;/&gt;&lt;/object&gt;&lt;object type=&quot;3&quot; unique_id=&quot;10148&quot;&gt;&lt;property id=&quot;20148&quot; value=&quot;5&quot;/&gt;&lt;property id=&quot;20300&quot; value=&quot;Slide 35 - &amp;quot;U.S.C.C. Cash Flow from Financing&amp;quot;&quot;/&gt;&lt;property id=&quot;20307&quot; value=&quot;326&quot;/&gt;&lt;/object&gt;&lt;object type=&quot;3&quot; unique_id=&quot;10149&quot;&gt;&lt;property id=&quot;20148&quot; value=&quot;5&quot;/&gt;&lt;property id=&quot;20300&quot; value=&quot;Slide 36 - &amp;quot;U.S.C.C. Statement of Cash Flows&amp;quot;&quot;/&gt;&lt;property id=&quot;20307&quot; value=&quot;324&quot;/&gt;&lt;/object&gt;&lt;object type=&quot;3&quot; unique_id=&quot;10150&quot;&gt;&lt;property id=&quot;20148&quot; value=&quot;5&quot;/&gt;&lt;property id=&quot;20300&quot; value=&quot;Slide 37 - &amp;quot;2.7 Cash Flow Management&amp;quot;&quot;/&gt;&lt;property id=&quot;20307&quot; value=&quot;333&quot;/&gt;&lt;/object&gt;&lt;object type=&quot;3&quot; unique_id=&quot;10151&quot;&gt;&lt;property id=&quot;20148&quot; value=&quot;5&quot;/&gt;&lt;property id=&quot;20300&quot; value=&quot;Slide 38 - &amp;quot;Quick Quiz&amp;quot;&quot;/&gt;&lt;property id=&quot;20307&quot; value=&quot;332&quot;/&gt;&lt;/object&gt;&lt;/object&gt;&lt;/object&gt;&lt;/database&gt;"/>
  <p:tag name="SECTOMILLISECCONVERTED" val="1"/>
</p:tagLst>
</file>

<file path=ppt/theme/theme1.xml><?xml version="1.0" encoding="utf-8"?>
<a:theme xmlns:a="http://schemas.openxmlformats.org/drawingml/2006/main" name="Quadrant">
  <a:themeElements>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fontScheme name="Quadra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2779</TotalTime>
  <Words>2493</Words>
  <Application>Microsoft Office PowerPoint</Application>
  <PresentationFormat>On-screen Show (4:3)</PresentationFormat>
  <Paragraphs>415</Paragraphs>
  <Slides>29</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Monotype Corsiva</vt:lpstr>
      <vt:lpstr>Symbol</vt:lpstr>
      <vt:lpstr>Times New Roman</vt:lpstr>
      <vt:lpstr>Wingdings</vt:lpstr>
      <vt:lpstr>Quadrant</vt:lpstr>
      <vt:lpstr>PowerPoint Presentation</vt:lpstr>
      <vt:lpstr>2.1 The Balance Sheet</vt:lpstr>
      <vt:lpstr>U.S. Composite Corporation Balance Sheet</vt:lpstr>
      <vt:lpstr>Balance Sheet Analysis</vt:lpstr>
      <vt:lpstr>Liquidity </vt:lpstr>
      <vt:lpstr>Debt versus Equity</vt:lpstr>
      <vt:lpstr>Value versus Cost</vt:lpstr>
      <vt:lpstr>2.2 The Income Statement</vt:lpstr>
      <vt:lpstr>U.S.C.C. Income Statement </vt:lpstr>
      <vt:lpstr>U.S.C.C. Income Statement</vt:lpstr>
      <vt:lpstr>U.S.C.C. Income Statement</vt:lpstr>
      <vt:lpstr>U.S.C.C. Income Statement</vt:lpstr>
      <vt:lpstr>GAAP</vt:lpstr>
      <vt:lpstr>Depreciation</vt:lpstr>
      <vt:lpstr>Depreciation</vt:lpstr>
      <vt:lpstr>Depreciation</vt:lpstr>
      <vt:lpstr>Depreciation</vt:lpstr>
      <vt:lpstr>Depreciation</vt:lpstr>
      <vt:lpstr>Depreciation</vt:lpstr>
      <vt:lpstr>Depreciation</vt:lpstr>
      <vt:lpstr>Depreciation</vt:lpstr>
      <vt:lpstr>Immediate Expensing</vt:lpstr>
      <vt:lpstr>Immediate Expensing</vt:lpstr>
      <vt:lpstr>Immediate Expensing</vt:lpstr>
      <vt:lpstr>Non-Cash Items on the Income Statement</vt:lpstr>
      <vt:lpstr>2.3 Taxes</vt:lpstr>
      <vt:lpstr>2.4 Net Working Capital</vt:lpstr>
      <vt:lpstr>U.S.C.C. Balance Sheet</vt:lpstr>
      <vt:lpstr>2.5 Financial Cash Flow</vt:lpstr>
    </vt:vector>
  </TitlesOfParts>
  <Company>Irwin/ McGraw-Hill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subject>Accounting Statements and Cash Flow</dc:subject>
  <dc:creator>John Stansfield</dc:creator>
  <cp:lastModifiedBy>Reese, William A</cp:lastModifiedBy>
  <cp:revision>76</cp:revision>
  <dcterms:created xsi:type="dcterms:W3CDTF">2001-03-01T05:50:14Z</dcterms:created>
  <dcterms:modified xsi:type="dcterms:W3CDTF">2023-09-27T21:28:36Z</dcterms:modified>
</cp:coreProperties>
</file>