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54" r:id="rId1"/>
  </p:sldMasterIdLst>
  <p:notesMasterIdLst>
    <p:notesMasterId r:id="rId23"/>
  </p:notesMasterIdLst>
  <p:handoutMasterIdLst>
    <p:handoutMasterId r:id="rId24"/>
  </p:handoutMasterIdLst>
  <p:sldIdLst>
    <p:sldId id="328" r:id="rId2"/>
    <p:sldId id="331" r:id="rId3"/>
    <p:sldId id="332" r:id="rId4"/>
    <p:sldId id="333" r:id="rId5"/>
    <p:sldId id="365" r:id="rId6"/>
    <p:sldId id="361" r:id="rId7"/>
    <p:sldId id="362" r:id="rId8"/>
    <p:sldId id="363" r:id="rId9"/>
    <p:sldId id="364" r:id="rId10"/>
    <p:sldId id="334" r:id="rId11"/>
    <p:sldId id="335" r:id="rId12"/>
    <p:sldId id="336" r:id="rId13"/>
    <p:sldId id="337" r:id="rId14"/>
    <p:sldId id="338" r:id="rId15"/>
    <p:sldId id="339" r:id="rId16"/>
    <p:sldId id="340" r:id="rId17"/>
    <p:sldId id="341" r:id="rId18"/>
    <p:sldId id="345" r:id="rId19"/>
    <p:sldId id="342" r:id="rId20"/>
    <p:sldId id="343" r:id="rId21"/>
    <p:sldId id="344" r:id="rId22"/>
  </p:sldIdLst>
  <p:sldSz cx="9144000" cy="6858000" type="screen4x3"/>
  <p:notesSz cx="6858000" cy="9144000"/>
  <p:custDataLst>
    <p:tags r:id="rId25"/>
  </p:custDataLst>
  <p:defaultTex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208">
          <p15:clr>
            <a:srgbClr val="A4A3A4"/>
          </p15:clr>
        </p15:guide>
        <p15:guide id="2" pos="326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8300"/>
    <a:srgbClr val="CC9900"/>
    <a:srgbClr val="9D7429"/>
    <a:srgbClr val="0033CC"/>
    <a:srgbClr val="FF3300"/>
    <a:srgbClr val="663300"/>
    <a:srgbClr val="800000"/>
    <a:srgbClr val="644A1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18" autoAdjust="0"/>
    <p:restoredTop sz="87811" autoAdjust="0"/>
  </p:normalViewPr>
  <p:slideViewPr>
    <p:cSldViewPr>
      <p:cViewPr varScale="1">
        <p:scale>
          <a:sx n="96" d="100"/>
          <a:sy n="96" d="100"/>
        </p:scale>
        <p:origin x="1662" y="96"/>
      </p:cViewPr>
      <p:guideLst>
        <p:guide orient="horz" pos="2208"/>
        <p:guide pos="326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132"/>
    </p:cViewPr>
  </p:sorterViewPr>
  <p:notesViewPr>
    <p:cSldViewPr>
      <p:cViewPr varScale="1">
        <p:scale>
          <a:sx n="54" d="100"/>
          <a:sy n="54" d="100"/>
        </p:scale>
        <p:origin x="-112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9506" name="Rectangle 2">
            <a:extLst>
              <a:ext uri="{FF2B5EF4-FFF2-40B4-BE49-F238E27FC236}">
                <a16:creationId xmlns:a16="http://schemas.microsoft.com/office/drawing/2014/main" id="{940B950D-F848-6B63-9A04-A8B678546692}"/>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49507" name="Rectangle 3">
            <a:extLst>
              <a:ext uri="{FF2B5EF4-FFF2-40B4-BE49-F238E27FC236}">
                <a16:creationId xmlns:a16="http://schemas.microsoft.com/office/drawing/2014/main" id="{38B96DC6-1FEE-5804-2B7A-AD901A8D4081}"/>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49508" name="Rectangle 4">
            <a:extLst>
              <a:ext uri="{FF2B5EF4-FFF2-40B4-BE49-F238E27FC236}">
                <a16:creationId xmlns:a16="http://schemas.microsoft.com/office/drawing/2014/main" id="{1E5F6A89-18C0-0B50-080A-FD0E5FD633E6}"/>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49509" name="Rectangle 5">
            <a:extLst>
              <a:ext uri="{FF2B5EF4-FFF2-40B4-BE49-F238E27FC236}">
                <a16:creationId xmlns:a16="http://schemas.microsoft.com/office/drawing/2014/main" id="{28FA9DA2-8A00-46EC-C273-7CC8FEE07E50}"/>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7447616-53F3-4727-AC00-176C2CF40B2C}"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498523B9-3AA3-FA2D-DE53-81DA819F5A2C}"/>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123" name="Rectangle 3">
            <a:extLst>
              <a:ext uri="{FF2B5EF4-FFF2-40B4-BE49-F238E27FC236}">
                <a16:creationId xmlns:a16="http://schemas.microsoft.com/office/drawing/2014/main" id="{E3976BA3-D557-9F91-8BCA-A977841E874B}"/>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5604" name="Rectangle 4">
            <a:extLst>
              <a:ext uri="{FF2B5EF4-FFF2-40B4-BE49-F238E27FC236}">
                <a16:creationId xmlns:a16="http://schemas.microsoft.com/office/drawing/2014/main" id="{3C6653B0-B28E-9B7B-05B8-78B8345E9073}"/>
              </a:ext>
            </a:extLst>
          </p:cNvPr>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a:extLst>
              <a:ext uri="{FF2B5EF4-FFF2-40B4-BE49-F238E27FC236}">
                <a16:creationId xmlns:a16="http://schemas.microsoft.com/office/drawing/2014/main" id="{483B6DAE-5C5F-8671-2EFA-CC614BD3425E}"/>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a:extLst>
              <a:ext uri="{FF2B5EF4-FFF2-40B4-BE49-F238E27FC236}">
                <a16:creationId xmlns:a16="http://schemas.microsoft.com/office/drawing/2014/main" id="{832B73D7-C6C6-1317-D6EA-E8597CEA9BBF}"/>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127" name="Rectangle 7">
            <a:extLst>
              <a:ext uri="{FF2B5EF4-FFF2-40B4-BE49-F238E27FC236}">
                <a16:creationId xmlns:a16="http://schemas.microsoft.com/office/drawing/2014/main" id="{3DAC1476-02D4-F754-63E8-5DE057C288A5}"/>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9E61A551-58DA-4E7C-A914-0E86D8A41354}"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462304C9-4FEC-FA7E-B1C4-4E7099732D16}"/>
              </a:ext>
            </a:extLst>
          </p:cNvPr>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186A3BC7-3B6E-4EB2-B06A-513ACC44DA15}" type="slidenum">
              <a:rPr lang="en-US" altLang="en-US"/>
              <a:pPr/>
              <a:t>0</a:t>
            </a:fld>
            <a:endParaRPr lang="en-US" altLang="en-US"/>
          </a:p>
        </p:txBody>
      </p:sp>
      <p:sp>
        <p:nvSpPr>
          <p:cNvPr id="26627" name="Rectangle 2">
            <a:extLst>
              <a:ext uri="{FF2B5EF4-FFF2-40B4-BE49-F238E27FC236}">
                <a16:creationId xmlns:a16="http://schemas.microsoft.com/office/drawing/2014/main" id="{68D99902-132E-5449-B9A4-859C8BA5CBFE}"/>
              </a:ext>
            </a:extLst>
          </p:cNvPr>
          <p:cNvSpPr>
            <a:spLocks noChangeArrowheads="1" noTextEdit="1"/>
          </p:cNvSpPr>
          <p:nvPr>
            <p:ph type="sldImg"/>
          </p:nvPr>
        </p:nvSpPr>
        <p:spPr>
          <a:ln/>
        </p:spPr>
      </p:sp>
      <p:sp>
        <p:nvSpPr>
          <p:cNvPr id="26628" name="Rectangle 3">
            <a:extLst>
              <a:ext uri="{FF2B5EF4-FFF2-40B4-BE49-F238E27FC236}">
                <a16:creationId xmlns:a16="http://schemas.microsoft.com/office/drawing/2014/main" id="{02A1F13C-7857-73F5-2F4B-83DAF2D50376}"/>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F418420E-A93D-E4F0-6DB5-363F5E8DADBD}"/>
              </a:ext>
            </a:extLst>
          </p:cNvPr>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0E124B35-2ECF-4688-95D9-DF9D68EC1CC0}" type="slidenum">
              <a:rPr lang="en-US" altLang="en-US"/>
              <a:pPr/>
              <a:t>14</a:t>
            </a:fld>
            <a:endParaRPr lang="en-US" altLang="en-US"/>
          </a:p>
        </p:txBody>
      </p:sp>
      <p:sp>
        <p:nvSpPr>
          <p:cNvPr id="35843" name="Rectangle 2">
            <a:extLst>
              <a:ext uri="{FF2B5EF4-FFF2-40B4-BE49-F238E27FC236}">
                <a16:creationId xmlns:a16="http://schemas.microsoft.com/office/drawing/2014/main" id="{8CFA4099-419A-1CD1-EF3A-1B0514EBE87E}"/>
              </a:ext>
            </a:extLst>
          </p:cNvPr>
          <p:cNvSpPr>
            <a:spLocks noChangeArrowheads="1" noTextEdit="1"/>
          </p:cNvSpPr>
          <p:nvPr>
            <p:ph type="sldImg"/>
          </p:nvPr>
        </p:nvSpPr>
        <p:spPr>
          <a:xfrm>
            <a:off x="1144588" y="685800"/>
            <a:ext cx="4572000" cy="3429000"/>
          </a:xfrm>
          <a:ln/>
        </p:spPr>
      </p:sp>
      <p:sp>
        <p:nvSpPr>
          <p:cNvPr id="35844" name="Rectangle 3">
            <a:extLst>
              <a:ext uri="{FF2B5EF4-FFF2-40B4-BE49-F238E27FC236}">
                <a16:creationId xmlns:a16="http://schemas.microsoft.com/office/drawing/2014/main" id="{4866724C-7C96-0E66-D6DD-7FF049B06096}"/>
              </a:ext>
            </a:extLst>
          </p:cNvPr>
          <p:cNvSpPr>
            <a:spLocks noGrp="1" noChangeArrowheads="1"/>
          </p:cNvSpPr>
          <p:nvPr>
            <p:ph type="body" idx="1"/>
          </p:nvPr>
        </p:nvSpPr>
        <p:spPr>
          <a:noFill/>
        </p:spPr>
        <p:txBody>
          <a:bodyPr/>
          <a:lstStyle/>
          <a:p>
            <a:pPr eaLnBrk="1" hangingPunct="1"/>
            <a:r>
              <a:rPr lang="en-US" altLang="en-US">
                <a:latin typeface="Arial" panose="020B0604020202020204" pitchFamily="34" charset="0"/>
              </a:rPr>
              <a:t>Having a TAT of less than one is not a problem for most firms. Fixed assets are expensive and are meant to provide sales over a long period of time. This is why the matching principle indicates that they should be depreciated instead of immediately expensed.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is one of the ratios that will be used in the Du Pont identity.</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5EFB4513-C021-A893-AC17-E547D48EB31A}"/>
              </a:ext>
            </a:extLst>
          </p:cNvPr>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B922D627-3762-4277-ADDD-BEF0439901F2}" type="slidenum">
              <a:rPr lang="en-US" altLang="en-US"/>
              <a:pPr/>
              <a:t>15</a:t>
            </a:fld>
            <a:endParaRPr lang="en-US" altLang="en-US"/>
          </a:p>
        </p:txBody>
      </p:sp>
      <p:sp>
        <p:nvSpPr>
          <p:cNvPr id="36867" name="Rectangle 2">
            <a:extLst>
              <a:ext uri="{FF2B5EF4-FFF2-40B4-BE49-F238E27FC236}">
                <a16:creationId xmlns:a16="http://schemas.microsoft.com/office/drawing/2014/main" id="{13150354-E7CF-E257-0EE3-AF15B85B57E4}"/>
              </a:ext>
            </a:extLst>
          </p:cNvPr>
          <p:cNvSpPr>
            <a:spLocks noChangeArrowheads="1" noTextEdit="1"/>
          </p:cNvSpPr>
          <p:nvPr>
            <p:ph type="sldImg"/>
          </p:nvPr>
        </p:nvSpPr>
        <p:spPr>
          <a:xfrm>
            <a:off x="1144588" y="685800"/>
            <a:ext cx="4572000" cy="3429000"/>
          </a:xfrm>
          <a:ln/>
        </p:spPr>
      </p:sp>
      <p:sp>
        <p:nvSpPr>
          <p:cNvPr id="36868" name="Rectangle 3">
            <a:extLst>
              <a:ext uri="{FF2B5EF4-FFF2-40B4-BE49-F238E27FC236}">
                <a16:creationId xmlns:a16="http://schemas.microsoft.com/office/drawing/2014/main" id="{EC6920A4-41BB-E4AA-882A-D0DA87479F16}"/>
              </a:ext>
            </a:extLst>
          </p:cNvPr>
          <p:cNvSpPr>
            <a:spLocks noGrp="1" noChangeArrowheads="1"/>
          </p:cNvSpPr>
          <p:nvPr>
            <p:ph type="body" idx="1"/>
          </p:nvPr>
        </p:nvSpPr>
        <p:spPr>
          <a:noFill/>
        </p:spPr>
        <p:txBody>
          <a:bodyPr/>
          <a:lstStyle/>
          <a:p>
            <a:pPr eaLnBrk="1" hangingPunct="1"/>
            <a:r>
              <a:rPr lang="en-US" altLang="en-US">
                <a:latin typeface="Arial" panose="020B0604020202020204" pitchFamily="34" charset="0"/>
              </a:rPr>
              <a:t>You can also compute the gross profit margin and the operating profit margin.</a:t>
            </a:r>
          </a:p>
          <a:p>
            <a:pPr eaLnBrk="1" hangingPunct="1"/>
            <a:r>
              <a:rPr lang="en-US" altLang="en-US">
                <a:latin typeface="Arial" panose="020B0604020202020204" pitchFamily="34" charset="0"/>
              </a:rPr>
              <a:t>	GPM = (Sales – COGS) / Sales </a:t>
            </a:r>
          </a:p>
          <a:p>
            <a:pPr eaLnBrk="1" hangingPunct="1"/>
            <a:r>
              <a:rPr lang="en-US" altLang="en-US">
                <a:latin typeface="Arial" panose="020B0604020202020204" pitchFamily="34" charset="0"/>
              </a:rPr>
              <a:t>	OPM = EBIT / Sales</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Profit margin is one of the components of the Du Pont identity and is a measure of operating efficiency. It measures how well the firm controls the costs required to generate the revenues. It tells how much the firm earns for every dollar in sales. In the example, the firm earns almost $0.16 for each dollar in sales.</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Note that the ROA and ROE are returns on accounting numbers. As such, they are not directly comparable with returns found in the marketplace. ROA is sometimes referred to as ROI (return on investment). As with many of the ratios, there are variations in how they can be computed. The most important thing is to make sure that you are computing them the same way as the benchmark you are using.</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ROE will always be higher than ROA as long as the firm has debt (and ROA is positive). The greater the leverage, the larger the difference will be. ROE is often used as a measure of how well management is attaining the goal of owner wealth maximization. The Du Pont identity is used to identify factors that affect the ROE.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4E09BD15-C0ED-AD6B-D97B-3B321FB9A31E}"/>
              </a:ext>
            </a:extLst>
          </p:cNvPr>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8C8B683B-9B69-4289-9F7A-30ED77211B50}" type="slidenum">
              <a:rPr lang="en-US" altLang="en-US"/>
              <a:pPr/>
              <a:t>16</a:t>
            </a:fld>
            <a:endParaRPr lang="en-US" altLang="en-US"/>
          </a:p>
        </p:txBody>
      </p:sp>
      <p:sp>
        <p:nvSpPr>
          <p:cNvPr id="37891" name="Rectangle 2">
            <a:extLst>
              <a:ext uri="{FF2B5EF4-FFF2-40B4-BE49-F238E27FC236}">
                <a16:creationId xmlns:a16="http://schemas.microsoft.com/office/drawing/2014/main" id="{4C73022E-19C1-C4DF-27A2-E867D5FFFE28}"/>
              </a:ext>
            </a:extLst>
          </p:cNvPr>
          <p:cNvSpPr>
            <a:spLocks noChangeArrowheads="1" noTextEdit="1"/>
          </p:cNvSpPr>
          <p:nvPr>
            <p:ph type="sldImg"/>
          </p:nvPr>
        </p:nvSpPr>
        <p:spPr>
          <a:xfrm>
            <a:off x="1144588" y="685800"/>
            <a:ext cx="4572000" cy="3429000"/>
          </a:xfrm>
          <a:ln/>
        </p:spPr>
      </p:sp>
      <p:sp>
        <p:nvSpPr>
          <p:cNvPr id="37892" name="Rectangle 3">
            <a:extLst>
              <a:ext uri="{FF2B5EF4-FFF2-40B4-BE49-F238E27FC236}">
                <a16:creationId xmlns:a16="http://schemas.microsoft.com/office/drawing/2014/main" id="{82961523-C630-A3B9-5E12-C8967E4096FF}"/>
              </a:ext>
            </a:extLst>
          </p:cNvPr>
          <p:cNvSpPr>
            <a:spLocks noGrp="1" noChangeArrowheads="1"/>
          </p:cNvSpPr>
          <p:nvPr>
            <p:ph type="body" idx="1"/>
          </p:nvPr>
        </p:nvSpPr>
        <p:spPr>
          <a:noFill/>
        </p:spPr>
        <p:txBody>
          <a:bodyPr/>
          <a:lstStyle/>
          <a:p>
            <a:pPr eaLnBrk="1" hangingPunct="1"/>
            <a:r>
              <a:rPr lang="en-US" altLang="en-US">
                <a:latin typeface="Arial" panose="020B0604020202020204" pitchFamily="34" charset="0"/>
              </a:rPr>
              <a:t>See Table 3.6, as well as the instructor’s manual (chapter 3 appendix), for a summary list of financial ratios.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73C71A2E-492D-1B3B-AA81-6CDAB7E11674}"/>
              </a:ext>
            </a:extLst>
          </p:cNvPr>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C557B8E9-2424-491E-A1FD-1C068CA4C2FF}" type="slidenum">
              <a:rPr lang="en-US" altLang="en-US"/>
              <a:pPr/>
              <a:t>17</a:t>
            </a:fld>
            <a:endParaRPr lang="en-US" altLang="en-US"/>
          </a:p>
        </p:txBody>
      </p:sp>
      <p:sp>
        <p:nvSpPr>
          <p:cNvPr id="38915" name="Rectangle 2">
            <a:extLst>
              <a:ext uri="{FF2B5EF4-FFF2-40B4-BE49-F238E27FC236}">
                <a16:creationId xmlns:a16="http://schemas.microsoft.com/office/drawing/2014/main" id="{F633E0B2-C31F-BF19-D1D9-641C36CDB942}"/>
              </a:ext>
            </a:extLst>
          </p:cNvPr>
          <p:cNvSpPr>
            <a:spLocks noChangeArrowheads="1" noTextEdit="1"/>
          </p:cNvSpPr>
          <p:nvPr>
            <p:ph type="sldImg"/>
          </p:nvPr>
        </p:nvSpPr>
        <p:spPr>
          <a:xfrm>
            <a:off x="1144588" y="685800"/>
            <a:ext cx="4572000" cy="3429000"/>
          </a:xfrm>
          <a:ln/>
        </p:spPr>
      </p:sp>
      <p:sp>
        <p:nvSpPr>
          <p:cNvPr id="38916" name="Rectangle 3">
            <a:extLst>
              <a:ext uri="{FF2B5EF4-FFF2-40B4-BE49-F238E27FC236}">
                <a16:creationId xmlns:a16="http://schemas.microsoft.com/office/drawing/2014/main" id="{21EDA966-D4A2-DAF6-F10A-A5EA40040C31}"/>
              </a:ext>
            </a:extLst>
          </p:cNvPr>
          <p:cNvSpPr>
            <a:spLocks noGrp="1" noChangeArrowheads="1"/>
          </p:cNvSpPr>
          <p:nvPr>
            <p:ph type="body" idx="1"/>
          </p:nvPr>
        </p:nvSpPr>
        <p:spPr>
          <a:noFill/>
        </p:spPr>
        <p:txBody>
          <a:bodyPr/>
          <a:lstStyle/>
          <a:p>
            <a:pPr eaLnBrk="1" hangingPunct="1"/>
            <a:r>
              <a:rPr lang="en-US" altLang="en-US">
                <a:latin typeface="Arial" panose="020B0604020202020204" pitchFamily="34" charset="0"/>
              </a:rPr>
              <a:t>SIC codes have been used many years to identify industries and allow for comparison with industry average ratios.  The SIC codes are limited, however, and have not kept pace with a rapidly changing environment. Consequently, the North American Industry Classification System was introduced in 1997 to alleviate some of the problems with SIC codes.</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Click on the web surfer to go the NAICS home page. It provides information on the change to the NAICS and conversion between SIC and NAICS codes.</a:t>
            </a:r>
            <a:endParaRPr lang="en-US" altLang="en-US" b="1" i="1">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9ABB0C14-57E1-4205-CAEC-1FCD7BEFA2F4}"/>
              </a:ext>
            </a:extLst>
          </p:cNvPr>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FEAC962B-E5C1-44C8-8028-F20B1953CACC}" type="slidenum">
              <a:rPr lang="en-US" altLang="en-US"/>
              <a:pPr/>
              <a:t>18</a:t>
            </a:fld>
            <a:endParaRPr lang="en-US" altLang="en-US"/>
          </a:p>
        </p:txBody>
      </p:sp>
      <p:sp>
        <p:nvSpPr>
          <p:cNvPr id="39939" name="Rectangle 2">
            <a:extLst>
              <a:ext uri="{FF2B5EF4-FFF2-40B4-BE49-F238E27FC236}">
                <a16:creationId xmlns:a16="http://schemas.microsoft.com/office/drawing/2014/main" id="{AAE9DF7D-179F-6BDC-5928-18C1F91C0BBC}"/>
              </a:ext>
            </a:extLst>
          </p:cNvPr>
          <p:cNvSpPr>
            <a:spLocks noChangeArrowheads="1" noTextEdit="1"/>
          </p:cNvSpPr>
          <p:nvPr>
            <p:ph type="sldImg"/>
          </p:nvPr>
        </p:nvSpPr>
        <p:spPr>
          <a:ln/>
        </p:spPr>
      </p:sp>
      <p:sp>
        <p:nvSpPr>
          <p:cNvPr id="39940" name="Rectangle 3">
            <a:extLst>
              <a:ext uri="{FF2B5EF4-FFF2-40B4-BE49-F238E27FC236}">
                <a16:creationId xmlns:a16="http://schemas.microsoft.com/office/drawing/2014/main" id="{BACE69C5-8ECA-D1E1-24F0-7601285E4B62}"/>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D2C0649E-FFD2-F0EB-65B4-916556C18BA4}"/>
              </a:ext>
            </a:extLst>
          </p:cNvPr>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B3822FB3-4BCE-4977-BD5B-6D4B7181C166}" type="slidenum">
              <a:rPr lang="en-US" altLang="en-US"/>
              <a:pPr/>
              <a:t>19</a:t>
            </a:fld>
            <a:endParaRPr lang="en-US" altLang="en-US"/>
          </a:p>
        </p:txBody>
      </p:sp>
      <p:sp>
        <p:nvSpPr>
          <p:cNvPr id="40963" name="Rectangle 2">
            <a:extLst>
              <a:ext uri="{FF2B5EF4-FFF2-40B4-BE49-F238E27FC236}">
                <a16:creationId xmlns:a16="http://schemas.microsoft.com/office/drawing/2014/main" id="{02CF5060-4E15-4B02-2AFB-71EF35E1F558}"/>
              </a:ext>
            </a:extLst>
          </p:cNvPr>
          <p:cNvSpPr>
            <a:spLocks noChangeArrowheads="1" noTextEdit="1"/>
          </p:cNvSpPr>
          <p:nvPr>
            <p:ph type="sldImg"/>
          </p:nvPr>
        </p:nvSpPr>
        <p:spPr>
          <a:xfrm>
            <a:off x="1144588" y="685800"/>
            <a:ext cx="4572000" cy="3429000"/>
          </a:xfrm>
          <a:ln/>
        </p:spPr>
      </p:sp>
      <p:sp>
        <p:nvSpPr>
          <p:cNvPr id="40964" name="Rectangle 3">
            <a:extLst>
              <a:ext uri="{FF2B5EF4-FFF2-40B4-BE49-F238E27FC236}">
                <a16:creationId xmlns:a16="http://schemas.microsoft.com/office/drawing/2014/main" id="{428A5C63-75E9-13A2-3879-C67D21C780C0}"/>
              </a:ext>
            </a:extLst>
          </p:cNvPr>
          <p:cNvSpPr>
            <a:spLocks noGrp="1" noChangeArrowheads="1"/>
          </p:cNvSpPr>
          <p:nvPr>
            <p:ph type="body" idx="1"/>
          </p:nvPr>
        </p:nvSpPr>
        <p:spPr>
          <a:noFill/>
        </p:spPr>
        <p:txBody>
          <a:bodyPr/>
          <a:lstStyle/>
          <a:p>
            <a:pPr eaLnBrk="1" hangingPunct="1"/>
            <a:r>
              <a:rPr lang="en-US" altLang="en-US">
                <a:latin typeface="Arial" panose="020B0604020202020204" pitchFamily="34" charset="0"/>
              </a:rPr>
              <a:t>Improving our operating efficiency or our asset use efficiency will improve our return on equity. If the TAT is low compared to our benchmark, then we can break it down into more detail by looking at inventory turnover and receivables turnover. If those areas are strong, then we can look at fixed asset turnover and cash management.</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We can also improve our ROE by increasing our leverage – up to a point. Debt affects a lot of other factors, including profit margin, so we have to be a little careful here. We want to make sure we have enough debt to utilize our interest tax credit effectively, but we don’t want to overdo it.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94156138-DFEA-C16E-BB17-738688CE6716}"/>
              </a:ext>
            </a:extLst>
          </p:cNvPr>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B6941737-FFEE-4BEC-BD12-3B719F820189}" type="slidenum">
              <a:rPr lang="en-US" altLang="en-US"/>
              <a:pPr/>
              <a:t>20</a:t>
            </a:fld>
            <a:endParaRPr lang="en-US" altLang="en-US"/>
          </a:p>
        </p:txBody>
      </p:sp>
      <p:sp>
        <p:nvSpPr>
          <p:cNvPr id="41987" name="Rectangle 2">
            <a:extLst>
              <a:ext uri="{FF2B5EF4-FFF2-40B4-BE49-F238E27FC236}">
                <a16:creationId xmlns:a16="http://schemas.microsoft.com/office/drawing/2014/main" id="{4EF26BF0-5358-6E01-69E2-2BBDBE680CDE}"/>
              </a:ext>
            </a:extLst>
          </p:cNvPr>
          <p:cNvSpPr>
            <a:spLocks noChangeArrowheads="1" noTextEdit="1"/>
          </p:cNvSpPr>
          <p:nvPr>
            <p:ph type="sldImg"/>
          </p:nvPr>
        </p:nvSpPr>
        <p:spPr>
          <a:ln/>
        </p:spPr>
      </p:sp>
      <p:sp>
        <p:nvSpPr>
          <p:cNvPr id="41988" name="Rectangle 3">
            <a:extLst>
              <a:ext uri="{FF2B5EF4-FFF2-40B4-BE49-F238E27FC236}">
                <a16:creationId xmlns:a16="http://schemas.microsoft.com/office/drawing/2014/main" id="{BAEBE750-F128-A29A-0D97-C085088ED72A}"/>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835BAB91-0AB5-1A1E-0209-25E2492FF5A4}"/>
              </a:ext>
            </a:extLst>
          </p:cNvPr>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200FE418-F8E5-4595-8149-F20BDB74F02C}" type="slidenum">
              <a:rPr lang="en-US" altLang="en-US"/>
              <a:pPr/>
              <a:t>1</a:t>
            </a:fld>
            <a:endParaRPr lang="en-US" altLang="en-US"/>
          </a:p>
        </p:txBody>
      </p:sp>
      <p:sp>
        <p:nvSpPr>
          <p:cNvPr id="27651" name="Rectangle 2">
            <a:extLst>
              <a:ext uri="{FF2B5EF4-FFF2-40B4-BE49-F238E27FC236}">
                <a16:creationId xmlns:a16="http://schemas.microsoft.com/office/drawing/2014/main" id="{85289756-7895-5B54-27A0-20B3A52ECAE3}"/>
              </a:ext>
            </a:extLst>
          </p:cNvPr>
          <p:cNvSpPr>
            <a:spLocks noChangeArrowheads="1" noTextEdit="1"/>
          </p:cNvSpPr>
          <p:nvPr>
            <p:ph type="sldImg"/>
          </p:nvPr>
        </p:nvSpPr>
        <p:spPr>
          <a:ln/>
        </p:spPr>
      </p:sp>
      <p:sp>
        <p:nvSpPr>
          <p:cNvPr id="27652" name="Rectangle 3">
            <a:extLst>
              <a:ext uri="{FF2B5EF4-FFF2-40B4-BE49-F238E27FC236}">
                <a16:creationId xmlns:a16="http://schemas.microsoft.com/office/drawing/2014/main" id="{72579A81-7B0B-068D-4453-6465FFB61ECE}"/>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4C4A801E-DF2B-E640-E5B0-41C7266CCB77}"/>
              </a:ext>
            </a:extLst>
          </p:cNvPr>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7FC03EAB-DE03-4A74-B8C6-292C578956D7}" type="slidenum">
              <a:rPr lang="en-US" altLang="en-US"/>
              <a:pPr/>
              <a:t>2</a:t>
            </a:fld>
            <a:endParaRPr lang="en-US" altLang="en-US"/>
          </a:p>
        </p:txBody>
      </p:sp>
      <p:sp>
        <p:nvSpPr>
          <p:cNvPr id="28675" name="Rectangle 2">
            <a:extLst>
              <a:ext uri="{FF2B5EF4-FFF2-40B4-BE49-F238E27FC236}">
                <a16:creationId xmlns:a16="http://schemas.microsoft.com/office/drawing/2014/main" id="{070A1A96-0E69-6ED9-D1E3-FBEF66B6B1F7}"/>
              </a:ext>
            </a:extLst>
          </p:cNvPr>
          <p:cNvSpPr>
            <a:spLocks noChangeArrowheads="1" noTextEdit="1"/>
          </p:cNvSpPr>
          <p:nvPr>
            <p:ph type="sldImg"/>
          </p:nvPr>
        </p:nvSpPr>
        <p:spPr>
          <a:xfrm>
            <a:off x="1144588" y="685800"/>
            <a:ext cx="4572000" cy="3429000"/>
          </a:xfrm>
          <a:ln/>
        </p:spPr>
      </p:sp>
      <p:sp>
        <p:nvSpPr>
          <p:cNvPr id="28676" name="Rectangle 3">
            <a:extLst>
              <a:ext uri="{FF2B5EF4-FFF2-40B4-BE49-F238E27FC236}">
                <a16:creationId xmlns:a16="http://schemas.microsoft.com/office/drawing/2014/main" id="{8B8541EB-E599-A6B6-71AC-C3ECD5A1EA3C}"/>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BBF73C08-BCC5-0893-2159-780F14FE8E1D}"/>
              </a:ext>
            </a:extLst>
          </p:cNvPr>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4443A9F3-CAD6-4E19-9F3C-70DC1A6457EA}" type="slidenum">
              <a:rPr lang="en-US" altLang="en-US"/>
              <a:pPr/>
              <a:t>3</a:t>
            </a:fld>
            <a:endParaRPr lang="en-US" altLang="en-US"/>
          </a:p>
        </p:txBody>
      </p:sp>
      <p:sp>
        <p:nvSpPr>
          <p:cNvPr id="29699" name="Rectangle 2">
            <a:extLst>
              <a:ext uri="{FF2B5EF4-FFF2-40B4-BE49-F238E27FC236}">
                <a16:creationId xmlns:a16="http://schemas.microsoft.com/office/drawing/2014/main" id="{27C44F9C-D829-CF7D-63E7-40014BA9DFA7}"/>
              </a:ext>
            </a:extLst>
          </p:cNvPr>
          <p:cNvSpPr>
            <a:spLocks noChangeArrowheads="1" noTextEdit="1"/>
          </p:cNvSpPr>
          <p:nvPr>
            <p:ph type="sldImg"/>
          </p:nvPr>
        </p:nvSpPr>
        <p:spPr>
          <a:xfrm>
            <a:off x="1144588" y="685800"/>
            <a:ext cx="4572000" cy="3429000"/>
          </a:xfrm>
          <a:ln/>
        </p:spPr>
      </p:sp>
      <p:sp>
        <p:nvSpPr>
          <p:cNvPr id="29700" name="Rectangle 3">
            <a:extLst>
              <a:ext uri="{FF2B5EF4-FFF2-40B4-BE49-F238E27FC236}">
                <a16:creationId xmlns:a16="http://schemas.microsoft.com/office/drawing/2014/main" id="{22C7D846-038F-13C5-A2F8-9FD062AFF4C5}"/>
              </a:ext>
            </a:extLst>
          </p:cNvPr>
          <p:cNvSpPr>
            <a:spLocks noGrp="1" noChangeArrowheads="1"/>
          </p:cNvSpPr>
          <p:nvPr>
            <p:ph type="body" idx="1"/>
          </p:nvPr>
        </p:nvSpPr>
        <p:spPr>
          <a:noFill/>
        </p:spPr>
        <p:txBody>
          <a:bodyPr/>
          <a:lstStyle/>
          <a:p>
            <a:pPr eaLnBrk="1" hangingPunct="1"/>
            <a:r>
              <a:rPr lang="en-US" altLang="en-US">
                <a:latin typeface="Arial" panose="020B0604020202020204" pitchFamily="34" charset="0"/>
              </a:rPr>
              <a:t>The ratios in the following slides will be computed using the 2012 information from the Balance Sheet (Table 3.1) and Income Statement (Table 3.4) given in the text.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31681578-6CD8-ADFB-840C-073ED1AA3D73}"/>
              </a:ext>
            </a:extLst>
          </p:cNvPr>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D233874A-B411-4481-81CB-5F3BCB06E162}" type="slidenum">
              <a:rPr lang="en-US" altLang="en-US"/>
              <a:pPr/>
              <a:t>9</a:t>
            </a:fld>
            <a:endParaRPr lang="en-US" altLang="en-US"/>
          </a:p>
        </p:txBody>
      </p:sp>
      <p:sp>
        <p:nvSpPr>
          <p:cNvPr id="30723" name="Rectangle 2">
            <a:extLst>
              <a:ext uri="{FF2B5EF4-FFF2-40B4-BE49-F238E27FC236}">
                <a16:creationId xmlns:a16="http://schemas.microsoft.com/office/drawing/2014/main" id="{4698C380-BEA5-EFE5-F893-CFAEC231BBEF}"/>
              </a:ext>
            </a:extLst>
          </p:cNvPr>
          <p:cNvSpPr>
            <a:spLocks noChangeArrowheads="1" noTextEdit="1"/>
          </p:cNvSpPr>
          <p:nvPr>
            <p:ph type="sldImg"/>
          </p:nvPr>
        </p:nvSpPr>
        <p:spPr>
          <a:xfrm>
            <a:off x="1144588" y="685800"/>
            <a:ext cx="4572000" cy="3429000"/>
          </a:xfrm>
          <a:ln/>
        </p:spPr>
      </p:sp>
      <p:sp>
        <p:nvSpPr>
          <p:cNvPr id="30724" name="Rectangle 3">
            <a:extLst>
              <a:ext uri="{FF2B5EF4-FFF2-40B4-BE49-F238E27FC236}">
                <a16:creationId xmlns:a16="http://schemas.microsoft.com/office/drawing/2014/main" id="{1BF0BF2F-A9F6-1541-84CA-8337B1033E31}"/>
              </a:ext>
            </a:extLst>
          </p:cNvPr>
          <p:cNvSpPr>
            <a:spLocks noGrp="1" noChangeArrowheads="1"/>
          </p:cNvSpPr>
          <p:nvPr>
            <p:ph type="body" idx="1"/>
          </p:nvPr>
        </p:nvSpPr>
        <p:spPr>
          <a:noFill/>
        </p:spPr>
        <p:txBody>
          <a:bodyPr/>
          <a:lstStyle/>
          <a:p>
            <a:pPr eaLnBrk="1" hangingPunct="1"/>
            <a:r>
              <a:rPr lang="en-US" altLang="en-US">
                <a:latin typeface="Arial" panose="020B0604020202020204" pitchFamily="34" charset="0"/>
              </a:rPr>
              <a:t>The firm is able to cover current liabilities with it’s current assets by a factor of 1.3 to 1. The ratio should be compared to the industry – it’s possible that this industry has a substantial amount of cash flow and that they can meet their current liabilities out of cash flow instead of relying solely on the liquidation of current assets that are on the books. </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quick ratio is quite a bit lower than the current ratio, so inventory seems to be an important component of current assets.</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company carries a low cash balance. This may be an indication that they are aggressively investing in assets that will provide higher returns. We need to make sure that we have enough cash to meet our obligations, but too much cash reduces the return earned by the company.</a:t>
            </a:r>
          </a:p>
          <a:p>
            <a:pPr eaLnBrk="1" hangingPunct="1"/>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AB1AFCB5-C88D-3825-7FCA-CFBBC7D19E28}"/>
              </a:ext>
            </a:extLst>
          </p:cNvPr>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A09BAAB0-6B43-454A-91EC-60DE5E7AB13E}" type="slidenum">
              <a:rPr lang="en-US" altLang="en-US"/>
              <a:pPr/>
              <a:t>10</a:t>
            </a:fld>
            <a:endParaRPr lang="en-US" altLang="en-US"/>
          </a:p>
        </p:txBody>
      </p:sp>
      <p:sp>
        <p:nvSpPr>
          <p:cNvPr id="31747" name="Rectangle 2">
            <a:extLst>
              <a:ext uri="{FF2B5EF4-FFF2-40B4-BE49-F238E27FC236}">
                <a16:creationId xmlns:a16="http://schemas.microsoft.com/office/drawing/2014/main" id="{B26480DA-27A4-7442-2259-DD744E5823C8}"/>
              </a:ext>
            </a:extLst>
          </p:cNvPr>
          <p:cNvSpPr>
            <a:spLocks noChangeArrowheads="1" noTextEdit="1"/>
          </p:cNvSpPr>
          <p:nvPr>
            <p:ph type="sldImg"/>
          </p:nvPr>
        </p:nvSpPr>
        <p:spPr>
          <a:xfrm>
            <a:off x="1144588" y="685800"/>
            <a:ext cx="4572000" cy="3429000"/>
          </a:xfrm>
          <a:ln/>
        </p:spPr>
      </p:sp>
      <p:sp>
        <p:nvSpPr>
          <p:cNvPr id="31748" name="Rectangle 3">
            <a:extLst>
              <a:ext uri="{FF2B5EF4-FFF2-40B4-BE49-F238E27FC236}">
                <a16:creationId xmlns:a16="http://schemas.microsoft.com/office/drawing/2014/main" id="{8DE26A44-4E16-024E-0098-04F1CBBA25E6}"/>
              </a:ext>
            </a:extLst>
          </p:cNvPr>
          <p:cNvSpPr>
            <a:spLocks noGrp="1" noChangeArrowheads="1"/>
          </p:cNvSpPr>
          <p:nvPr>
            <p:ph type="body" idx="1"/>
          </p:nvPr>
        </p:nvSpPr>
        <p:spPr>
          <a:noFill/>
        </p:spPr>
        <p:txBody>
          <a:bodyPr/>
          <a:lstStyle/>
          <a:p>
            <a:pPr eaLnBrk="1" hangingPunct="1"/>
            <a:r>
              <a:rPr lang="en-US" altLang="en-US">
                <a:latin typeface="Arial" panose="020B0604020202020204" pitchFamily="34" charset="0"/>
              </a:rPr>
              <a:t>Note that these are often called solvency ratios.</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TE = total equity, and TA = total assets. The numerator in the total debt ratio could also be found by adding all of the current and long-term liabilities.</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firm finances approximately 28% of its assets with debt. </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Another way to compute the D/E ratio if you already have the total debt ratio:</a:t>
            </a:r>
          </a:p>
          <a:p>
            <a:pPr eaLnBrk="1" hangingPunct="1"/>
            <a:r>
              <a:rPr lang="en-US" altLang="en-US">
                <a:latin typeface="Arial" panose="020B0604020202020204" pitchFamily="34" charset="0"/>
              </a:rPr>
              <a:t>D/E = Total debt ratio / (1 – total debt ratio) = .28 / .72 = .39</a:t>
            </a:r>
          </a:p>
          <a:p>
            <a:pPr eaLnBrk="1" hangingPunct="1"/>
            <a:r>
              <a:rPr lang="en-US" altLang="en-US">
                <a:latin typeface="Arial" panose="020B0604020202020204" pitchFamily="34" charset="0"/>
              </a:rPr>
              <a:t>Note the rounding error as compared to the direct method applied in the slide.</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EM is one of the ratios that is used in the Du Pont Identity as a measure of the firm’s financial leverage.</a:t>
            </a:r>
          </a:p>
          <a:p>
            <a:pPr eaLnBrk="1" hangingPunct="1"/>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8F22499A-7531-54DA-4C86-5025431ED632}"/>
              </a:ext>
            </a:extLst>
          </p:cNvPr>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A665B405-2F83-46C6-AF2C-B13DC3737455}" type="slidenum">
              <a:rPr lang="en-US" altLang="en-US"/>
              <a:pPr/>
              <a:t>11</a:t>
            </a:fld>
            <a:endParaRPr lang="en-US" altLang="en-US"/>
          </a:p>
        </p:txBody>
      </p:sp>
      <p:sp>
        <p:nvSpPr>
          <p:cNvPr id="32771" name="Rectangle 2">
            <a:extLst>
              <a:ext uri="{FF2B5EF4-FFF2-40B4-BE49-F238E27FC236}">
                <a16:creationId xmlns:a16="http://schemas.microsoft.com/office/drawing/2014/main" id="{289FF28E-9F9E-7D33-54AB-F214EE447A8E}"/>
              </a:ext>
            </a:extLst>
          </p:cNvPr>
          <p:cNvSpPr>
            <a:spLocks noChangeArrowheads="1" noTextEdit="1"/>
          </p:cNvSpPr>
          <p:nvPr>
            <p:ph type="sldImg"/>
          </p:nvPr>
        </p:nvSpPr>
        <p:spPr>
          <a:xfrm>
            <a:off x="1144588" y="685800"/>
            <a:ext cx="4572000" cy="3429000"/>
          </a:xfrm>
          <a:ln/>
        </p:spPr>
      </p:sp>
      <p:sp>
        <p:nvSpPr>
          <p:cNvPr id="32772" name="Rectangle 3">
            <a:extLst>
              <a:ext uri="{FF2B5EF4-FFF2-40B4-BE49-F238E27FC236}">
                <a16:creationId xmlns:a16="http://schemas.microsoft.com/office/drawing/2014/main" id="{49B8EE84-2013-42B6-CC5A-1D18342B9627}"/>
              </a:ext>
            </a:extLst>
          </p:cNvPr>
          <p:cNvSpPr>
            <a:spLocks noGrp="1" noChangeArrowheads="1"/>
          </p:cNvSpPr>
          <p:nvPr>
            <p:ph type="body" idx="1"/>
          </p:nvPr>
        </p:nvSpPr>
        <p:spPr>
          <a:noFill/>
        </p:spPr>
        <p:txBody>
          <a:bodyPr/>
          <a:lstStyle/>
          <a:p>
            <a:pPr eaLnBrk="1" hangingPunct="1"/>
            <a:r>
              <a:rPr lang="en-US" altLang="en-US">
                <a:latin typeface="Arial" panose="020B0604020202020204" pitchFamily="34" charset="0"/>
              </a:rPr>
              <a:t>Remember that depreciation (and amortization) is a non-cash deduction. A better indication of a firm’s ability to meet interest payments may be to add back the depreciation and amortization to get an estimate of cash flow before taxes.</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You can also calculate a type of inverse value as follows:</a:t>
            </a:r>
          </a:p>
          <a:p>
            <a:pPr eaLnBrk="1" hangingPunct="1"/>
            <a:r>
              <a:rPr lang="en-US" altLang="en-US">
                <a:latin typeface="Arial" panose="020B0604020202020204" pitchFamily="34" charset="0"/>
              </a:rPr>
              <a:t>	Interest Bearing Debt / EBITDA = (196 + 457) / 967 = .68</a:t>
            </a:r>
          </a:p>
          <a:p>
            <a:pPr eaLnBrk="1" hangingPunct="1"/>
            <a:r>
              <a:rPr lang="en-US" altLang="en-US">
                <a:latin typeface="Arial" panose="020B0604020202020204" pitchFamily="34" charset="0"/>
              </a:rPr>
              <a:t>	Values less than one are indicative of a stable position.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7DBE0625-3E89-DFF9-9238-84BE62AE1EF7}"/>
              </a:ext>
            </a:extLst>
          </p:cNvPr>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2385BFE1-2AFF-4C05-91B3-F340968DFF62}" type="slidenum">
              <a:rPr lang="en-US" altLang="en-US"/>
              <a:pPr/>
              <a:t>12</a:t>
            </a:fld>
            <a:endParaRPr lang="en-US" altLang="en-US"/>
          </a:p>
        </p:txBody>
      </p:sp>
      <p:sp>
        <p:nvSpPr>
          <p:cNvPr id="33795" name="Rectangle 2">
            <a:extLst>
              <a:ext uri="{FF2B5EF4-FFF2-40B4-BE49-F238E27FC236}">
                <a16:creationId xmlns:a16="http://schemas.microsoft.com/office/drawing/2014/main" id="{14CA1764-8A3F-E96C-2026-941474F34F8C}"/>
              </a:ext>
            </a:extLst>
          </p:cNvPr>
          <p:cNvSpPr>
            <a:spLocks noChangeArrowheads="1" noTextEdit="1"/>
          </p:cNvSpPr>
          <p:nvPr>
            <p:ph type="sldImg"/>
          </p:nvPr>
        </p:nvSpPr>
        <p:spPr>
          <a:xfrm>
            <a:off x="1144588" y="685800"/>
            <a:ext cx="4572000" cy="3429000"/>
          </a:xfrm>
          <a:ln/>
        </p:spPr>
      </p:sp>
      <p:sp>
        <p:nvSpPr>
          <p:cNvPr id="33796" name="Rectangle 3">
            <a:extLst>
              <a:ext uri="{FF2B5EF4-FFF2-40B4-BE49-F238E27FC236}">
                <a16:creationId xmlns:a16="http://schemas.microsoft.com/office/drawing/2014/main" id="{25730558-FABE-B19D-62EB-3968ECAA7DC5}"/>
              </a:ext>
            </a:extLst>
          </p:cNvPr>
          <p:cNvSpPr>
            <a:spLocks noGrp="1" noChangeArrowheads="1"/>
          </p:cNvSpPr>
          <p:nvPr>
            <p:ph type="body" idx="1"/>
          </p:nvPr>
        </p:nvSpPr>
        <p:spPr>
          <a:noFill/>
        </p:spPr>
        <p:txBody>
          <a:bodyPr/>
          <a:lstStyle/>
          <a:p>
            <a:pPr eaLnBrk="1" hangingPunct="1"/>
            <a:r>
              <a:rPr lang="en-US" altLang="en-US">
                <a:latin typeface="Arial" panose="020B0604020202020204" pitchFamily="34" charset="0"/>
              </a:rPr>
              <a:t>Inventory turnover can be computed using either ending inventory or average inventory when you have both beginning and ending figures. It is important to be consistent with whatever benchmark you are using to analyze the company’s strengths or weaknesses.</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It is also important to consider seasonality in sales. If the balance sheet is prepared at a time when there is a large inventory build-up to meet seasonal demand, then the inventory turnover will be understated and you might believe that the company is not performing as well as it is. On the other hand, if the balance sheet is prepared when inventory has been drawn down due to seasonal sales, then the inventory turnover would be overstated and the company may appear to be doing better than it really is. Averages using annual data may not fix this problem. If a company has seasonal sales, you may want to look at quarterly averages to get a better indication of turnover.</a:t>
            </a:r>
          </a:p>
          <a:p>
            <a:pPr eaLnBrk="1" hangingPunct="1"/>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47C80D47-A492-FF11-70CA-E4D052F404C5}"/>
              </a:ext>
            </a:extLst>
          </p:cNvPr>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534188C2-9803-4CC7-9AAD-664767806CA9}" type="slidenum">
              <a:rPr lang="en-US" altLang="en-US"/>
              <a:pPr/>
              <a:t>13</a:t>
            </a:fld>
            <a:endParaRPr lang="en-US" altLang="en-US"/>
          </a:p>
        </p:txBody>
      </p:sp>
      <p:sp>
        <p:nvSpPr>
          <p:cNvPr id="34819" name="Rectangle 2">
            <a:extLst>
              <a:ext uri="{FF2B5EF4-FFF2-40B4-BE49-F238E27FC236}">
                <a16:creationId xmlns:a16="http://schemas.microsoft.com/office/drawing/2014/main" id="{1650185D-0FBE-99CB-ED48-D90FE69646A5}"/>
              </a:ext>
            </a:extLst>
          </p:cNvPr>
          <p:cNvSpPr>
            <a:spLocks noChangeArrowheads="1" noTextEdit="1"/>
          </p:cNvSpPr>
          <p:nvPr>
            <p:ph type="sldImg"/>
          </p:nvPr>
        </p:nvSpPr>
        <p:spPr>
          <a:xfrm>
            <a:off x="1144588" y="685800"/>
            <a:ext cx="4572000" cy="3429000"/>
          </a:xfrm>
          <a:ln/>
        </p:spPr>
      </p:sp>
      <p:sp>
        <p:nvSpPr>
          <p:cNvPr id="34820" name="Rectangle 3">
            <a:extLst>
              <a:ext uri="{FF2B5EF4-FFF2-40B4-BE49-F238E27FC236}">
                <a16:creationId xmlns:a16="http://schemas.microsoft.com/office/drawing/2014/main" id="{D3D673D0-39E7-5999-7F2B-DFF1BE49C29D}"/>
              </a:ext>
            </a:extLst>
          </p:cNvPr>
          <p:cNvSpPr>
            <a:spLocks noGrp="1" noChangeArrowheads="1"/>
          </p:cNvSpPr>
          <p:nvPr>
            <p:ph type="body" idx="1"/>
          </p:nvPr>
        </p:nvSpPr>
        <p:spPr>
          <a:noFill/>
        </p:spPr>
        <p:txBody>
          <a:bodyPr/>
          <a:lstStyle/>
          <a:p>
            <a:pPr eaLnBrk="1" hangingPunct="1"/>
            <a:r>
              <a:rPr lang="en-US" altLang="en-US">
                <a:latin typeface="Arial" panose="020B0604020202020204" pitchFamily="34" charset="0"/>
              </a:rPr>
              <a:t>Technically, the sales figure should be credit sales. This is often difficult to determine from the income statements provided in annual reports. If you use total sales instead of credit sales, you will overstate your turnover level. You need to recognize this bias when credit sales are unavailable, particularly if a large portion of the sales are cash sales.</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As with inventory turnover, you can use either ending receivables or an average of beginning and ending.</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You also run into the same seasonal issues as discussed with inventory.</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Probably the best benchmark for days’ sales in receivables is the company’s credit terms. If the company offers a discount (1/10 net 30), then you would like to see days’ sales in receivables less than 30. If the company does not offer a discount (net 30), then you would like to see days’ sales in receivables close to the net terms. If days’ sales in receivables is substantially larger than the net terms, then you first need to look for biases, such as seasonality in sales. If this does not provide an explanation for the difference, then the company may need to take another look at its credit policy (who it grants credit to and its collection procedures).</a:t>
            </a:r>
          </a:p>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C98002E7-545A-24BD-BF98-4C2FBEA0F65B}"/>
              </a:ext>
            </a:extLst>
          </p:cNvPr>
          <p:cNvSpPr>
            <a:spLocks noChangeArrowheads="1"/>
          </p:cNvSpPr>
          <p:nvPr/>
        </p:nvSpPr>
        <p:spPr bwMode="auto">
          <a:xfrm>
            <a:off x="381000" y="990600"/>
            <a:ext cx="76200" cy="5105400"/>
          </a:xfrm>
          <a:prstGeom prst="rect">
            <a:avLst/>
          </a:prstGeom>
          <a:solidFill>
            <a:schemeClr val="bg2"/>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a:p>
        </p:txBody>
      </p:sp>
      <p:grpSp>
        <p:nvGrpSpPr>
          <p:cNvPr id="3" name="Group 8">
            <a:extLst>
              <a:ext uri="{FF2B5EF4-FFF2-40B4-BE49-F238E27FC236}">
                <a16:creationId xmlns:a16="http://schemas.microsoft.com/office/drawing/2014/main" id="{C43D027B-90E8-06C6-6238-B49C3EE8BE87}"/>
              </a:ext>
            </a:extLst>
          </p:cNvPr>
          <p:cNvGrpSpPr>
            <a:grpSpLocks/>
          </p:cNvGrpSpPr>
          <p:nvPr/>
        </p:nvGrpSpPr>
        <p:grpSpPr bwMode="auto">
          <a:xfrm>
            <a:off x="381000" y="304800"/>
            <a:ext cx="8391525" cy="5791200"/>
            <a:chOff x="240" y="192"/>
            <a:chExt cx="5286" cy="3648"/>
          </a:xfrm>
        </p:grpSpPr>
        <p:sp>
          <p:nvSpPr>
            <p:cNvPr id="4" name="Rectangle 9">
              <a:extLst>
                <a:ext uri="{FF2B5EF4-FFF2-40B4-BE49-F238E27FC236}">
                  <a16:creationId xmlns:a16="http://schemas.microsoft.com/office/drawing/2014/main" id="{5E325305-11D5-8FBF-A0BD-4B70C86BD19D}"/>
                </a:ext>
              </a:extLst>
            </p:cNvPr>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a:p>
          </p:txBody>
        </p:sp>
        <p:sp>
          <p:nvSpPr>
            <p:cNvPr id="5" name="Rectangle 10">
              <a:extLst>
                <a:ext uri="{FF2B5EF4-FFF2-40B4-BE49-F238E27FC236}">
                  <a16:creationId xmlns:a16="http://schemas.microsoft.com/office/drawing/2014/main" id="{33D20918-CDA8-A5D1-0515-5EBA696E19F2}"/>
                </a:ext>
              </a:extLst>
            </p:cNvPr>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a:p>
          </p:txBody>
        </p:sp>
        <p:sp>
          <p:nvSpPr>
            <p:cNvPr id="6" name="Rectangle 11">
              <a:extLst>
                <a:ext uri="{FF2B5EF4-FFF2-40B4-BE49-F238E27FC236}">
                  <a16:creationId xmlns:a16="http://schemas.microsoft.com/office/drawing/2014/main" id="{D846D121-CF7A-B643-EC04-F79A342CF3C8}"/>
                </a:ext>
              </a:extLst>
            </p:cNvPr>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a:p>
          </p:txBody>
        </p:sp>
        <p:sp>
          <p:nvSpPr>
            <p:cNvPr id="7" name="Rectangle 12">
              <a:extLst>
                <a:ext uri="{FF2B5EF4-FFF2-40B4-BE49-F238E27FC236}">
                  <a16:creationId xmlns:a16="http://schemas.microsoft.com/office/drawing/2014/main" id="{6813665E-CC0E-8328-5949-63CA6C3A60C3}"/>
                </a:ext>
              </a:extLst>
            </p:cNvPr>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a:p>
          </p:txBody>
        </p:sp>
        <p:sp>
          <p:nvSpPr>
            <p:cNvPr id="8" name="Line 13">
              <a:extLst>
                <a:ext uri="{FF2B5EF4-FFF2-40B4-BE49-F238E27FC236}">
                  <a16:creationId xmlns:a16="http://schemas.microsoft.com/office/drawing/2014/main" id="{B3D21CDD-EB71-5E6C-5DD0-CA9E8E00F555}"/>
                </a:ext>
              </a:extLst>
            </p:cNvPr>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Rectangle 14">
              <a:extLst>
                <a:ext uri="{FF2B5EF4-FFF2-40B4-BE49-F238E27FC236}">
                  <a16:creationId xmlns:a16="http://schemas.microsoft.com/office/drawing/2014/main" id="{D42AC5D1-752D-C26F-9337-43F9F1220D43}"/>
                </a:ext>
              </a:extLst>
            </p:cNvPr>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a:p>
          </p:txBody>
        </p:sp>
      </p:grpSp>
      <p:sp>
        <p:nvSpPr>
          <p:cNvPr id="10" name="Text Box 2065">
            <a:extLst>
              <a:ext uri="{FF2B5EF4-FFF2-40B4-BE49-F238E27FC236}">
                <a16:creationId xmlns:a16="http://schemas.microsoft.com/office/drawing/2014/main" id="{9A7E79E7-BCBC-8CC1-9CD7-2C6CE901616F}"/>
              </a:ext>
            </a:extLst>
          </p:cNvPr>
          <p:cNvSpPr txBox="1">
            <a:spLocks noChangeArrowheads="1"/>
          </p:cNvSpPr>
          <p:nvPr userDrawn="1"/>
        </p:nvSpPr>
        <p:spPr bwMode="auto">
          <a:xfrm>
            <a:off x="92075" y="6553200"/>
            <a:ext cx="1812925" cy="244475"/>
          </a:xfrm>
          <a:prstGeom prst="rect">
            <a:avLst/>
          </a:prstGeom>
          <a:noFill/>
          <a:ln w="9525">
            <a:noFill/>
            <a:miter lim="800000"/>
            <a:headEnd/>
            <a:tailEnd/>
          </a:ln>
          <a:effec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sz="1000" b="1" i="1">
                <a:latin typeface="Times New Roman" pitchFamily="18" charset="0"/>
                <a:ea typeface="ＭＳ Ｐゴシック"/>
                <a:cs typeface="ＭＳ Ｐゴシック"/>
              </a:rPr>
              <a:t>McGraw-Hill/Irwin</a:t>
            </a:r>
            <a:endParaRPr lang="en-US" sz="1000" b="1" i="1">
              <a:effectLst>
                <a:outerShdw blurRad="38100" dist="38100" dir="2700000" algn="tl">
                  <a:srgbClr val="676A55"/>
                </a:outerShdw>
              </a:effectLst>
              <a:latin typeface="Times New Roman" pitchFamily="18" charset="0"/>
              <a:ea typeface="ＭＳ Ｐゴシック"/>
              <a:cs typeface="ＭＳ Ｐゴシック"/>
            </a:endParaRPr>
          </a:p>
        </p:txBody>
      </p:sp>
      <p:sp>
        <p:nvSpPr>
          <p:cNvPr id="11" name="Text Box 2066">
            <a:extLst>
              <a:ext uri="{FF2B5EF4-FFF2-40B4-BE49-F238E27FC236}">
                <a16:creationId xmlns:a16="http://schemas.microsoft.com/office/drawing/2014/main" id="{F79951C2-3042-5053-202E-406544437E10}"/>
              </a:ext>
            </a:extLst>
          </p:cNvPr>
          <p:cNvSpPr txBox="1">
            <a:spLocks noChangeArrowheads="1"/>
          </p:cNvSpPr>
          <p:nvPr userDrawn="1"/>
        </p:nvSpPr>
        <p:spPr bwMode="auto">
          <a:xfrm>
            <a:off x="3397250" y="6537325"/>
            <a:ext cx="5730875" cy="244475"/>
          </a:xfrm>
          <a:prstGeom prst="rect">
            <a:avLst/>
          </a:prstGeom>
          <a:noFill/>
          <a:ln w="9525">
            <a:noFill/>
            <a:miter lim="800000"/>
            <a:headEnd/>
            <a:tailEnd/>
          </a:ln>
          <a:effec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defRPr/>
            </a:pPr>
            <a:r>
              <a:rPr lang="en-US" sz="1000" b="1" i="1">
                <a:solidFill>
                  <a:schemeClr val="bg1"/>
                </a:solidFill>
                <a:latin typeface="Times New Roman" pitchFamily="18" charset="0"/>
                <a:ea typeface="ＭＳ Ｐゴシック"/>
                <a:cs typeface="ＭＳ Ｐゴシック"/>
              </a:rPr>
              <a:t>        </a:t>
            </a:r>
            <a:r>
              <a:rPr lang="en-US" sz="1000" b="1" i="1">
                <a:latin typeface="Times New Roman" pitchFamily="18" charset="0"/>
                <a:ea typeface="ＭＳ Ｐゴシック"/>
                <a:cs typeface="ＭＳ Ｐゴシック"/>
              </a:rPr>
              <a:t>Copyright © 2013 by The McGraw-Hill Companies, Inc. All rights reserved.</a:t>
            </a:r>
            <a:endParaRPr lang="en-US" sz="1000" b="1" i="1">
              <a:effectLst>
                <a:outerShdw blurRad="38100" dist="38100" dir="2700000" algn="tl">
                  <a:srgbClr val="676A55"/>
                </a:outerShdw>
              </a:effectLst>
              <a:latin typeface="Times New Roman" pitchFamily="18" charset="0"/>
              <a:ea typeface="ＭＳ Ｐゴシック"/>
              <a:cs typeface="ＭＳ Ｐゴシック"/>
            </a:endParaRPr>
          </a:p>
        </p:txBody>
      </p:sp>
      <p:sp>
        <p:nvSpPr>
          <p:cNvPr id="131075" name="Rectangle 3"/>
          <p:cNvSpPr>
            <a:spLocks noGrp="1" noChangeArrowheads="1"/>
          </p:cNvSpPr>
          <p:nvPr>
            <p:ph type="ctrTitle"/>
          </p:nvPr>
        </p:nvSpPr>
        <p:spPr>
          <a:xfrm>
            <a:off x="762000" y="1371600"/>
            <a:ext cx="7696200" cy="2057400"/>
          </a:xfrm>
        </p:spPr>
        <p:txBody>
          <a:bodyPr/>
          <a:lstStyle>
            <a:lvl1pPr>
              <a:defRPr sz="5400"/>
            </a:lvl1pPr>
          </a:lstStyle>
          <a:p>
            <a:pPr lvl="0"/>
            <a:r>
              <a:rPr lang="en-US" noProof="0"/>
              <a:t>Click to edit Master title style</a:t>
            </a:r>
          </a:p>
        </p:txBody>
      </p:sp>
      <p:sp>
        <p:nvSpPr>
          <p:cNvPr id="131076"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atin typeface="Arial" charset="0"/>
              </a:defRPr>
            </a:lvl1pPr>
          </a:lstStyle>
          <a:p>
            <a:pPr lvl="0"/>
            <a:r>
              <a:rPr lang="en-US" noProof="0"/>
              <a:t>Click to edit Master subtitle style</a:t>
            </a:r>
          </a:p>
        </p:txBody>
      </p:sp>
    </p:spTree>
    <p:extLst>
      <p:ext uri="{BB962C8B-B14F-4D97-AF65-F5344CB8AC3E}">
        <p14:creationId xmlns:p14="http://schemas.microsoft.com/office/powerpoint/2010/main" val="1800459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F1C1D29-7F36-0896-E3E9-8547FF4C1FD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64BA601-3E57-C91D-1AB0-CE433406F0B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07AB4CB-0AC9-A70F-84A8-8C17BD8D730B}"/>
              </a:ext>
            </a:extLst>
          </p:cNvPr>
          <p:cNvSpPr>
            <a:spLocks noGrp="1" noChangeArrowheads="1"/>
          </p:cNvSpPr>
          <p:nvPr>
            <p:ph type="sldNum" sz="quarter" idx="12"/>
          </p:nvPr>
        </p:nvSpPr>
        <p:spPr>
          <a:ln/>
        </p:spPr>
        <p:txBody>
          <a:bodyPr/>
          <a:lstStyle>
            <a:lvl1pPr>
              <a:defRPr/>
            </a:lvl1pPr>
          </a:lstStyle>
          <a:p>
            <a:fld id="{29F4DC0A-3136-45C3-A3D8-8FC5A13067AB}" type="slidenum">
              <a:rPr lang="en-US" altLang="en-US"/>
              <a:pPr/>
              <a:t>‹#›</a:t>
            </a:fld>
            <a:endParaRPr lang="en-US" altLang="en-US"/>
          </a:p>
        </p:txBody>
      </p:sp>
    </p:spTree>
    <p:extLst>
      <p:ext uri="{BB962C8B-B14F-4D97-AF65-F5344CB8AC3E}">
        <p14:creationId xmlns:p14="http://schemas.microsoft.com/office/powerpoint/2010/main" val="2717279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B70EC86-4293-80D3-0CA9-48AA355A14A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F4E6253-3E5F-62DE-064B-B3BF432965B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FFAA8E8-E65B-1E27-7E01-8965C4D818C3}"/>
              </a:ext>
            </a:extLst>
          </p:cNvPr>
          <p:cNvSpPr>
            <a:spLocks noGrp="1" noChangeArrowheads="1"/>
          </p:cNvSpPr>
          <p:nvPr>
            <p:ph type="sldNum" sz="quarter" idx="12"/>
          </p:nvPr>
        </p:nvSpPr>
        <p:spPr>
          <a:ln/>
        </p:spPr>
        <p:txBody>
          <a:bodyPr/>
          <a:lstStyle>
            <a:lvl1pPr>
              <a:defRPr/>
            </a:lvl1pPr>
          </a:lstStyle>
          <a:p>
            <a:fld id="{00568AF8-DD9A-4BFB-9B60-58EB314CA21D}" type="slidenum">
              <a:rPr lang="en-US" altLang="en-US"/>
              <a:pPr/>
              <a:t>‹#›</a:t>
            </a:fld>
            <a:endParaRPr lang="en-US" altLang="en-US"/>
          </a:p>
        </p:txBody>
      </p:sp>
    </p:spTree>
    <p:extLst>
      <p:ext uri="{BB962C8B-B14F-4D97-AF65-F5344CB8AC3E}">
        <p14:creationId xmlns:p14="http://schemas.microsoft.com/office/powerpoint/2010/main" val="1812600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828800"/>
            <a:ext cx="4038600" cy="4302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8800"/>
            <a:ext cx="4038600" cy="4302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5B2B5DEA-0489-7564-320B-C8D2C1F8389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C19B605-46A5-F3CB-CD82-1B23612C9DE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973685A-18A1-3557-8ECD-FB65B8EC7968}"/>
              </a:ext>
            </a:extLst>
          </p:cNvPr>
          <p:cNvSpPr>
            <a:spLocks noGrp="1" noChangeArrowheads="1"/>
          </p:cNvSpPr>
          <p:nvPr>
            <p:ph type="sldNum" sz="quarter" idx="12"/>
          </p:nvPr>
        </p:nvSpPr>
        <p:spPr>
          <a:ln/>
        </p:spPr>
        <p:txBody>
          <a:bodyPr/>
          <a:lstStyle>
            <a:lvl1pPr>
              <a:defRPr/>
            </a:lvl1pPr>
          </a:lstStyle>
          <a:p>
            <a:fld id="{6DB7FAD7-C14E-47A1-A17D-E13E28AE93EC}" type="slidenum">
              <a:rPr lang="en-US" altLang="en-US"/>
              <a:pPr/>
              <a:t>‹#›</a:t>
            </a:fld>
            <a:endParaRPr lang="en-US" altLang="en-US"/>
          </a:p>
        </p:txBody>
      </p:sp>
    </p:spTree>
    <p:extLst>
      <p:ext uri="{BB962C8B-B14F-4D97-AF65-F5344CB8AC3E}">
        <p14:creationId xmlns:p14="http://schemas.microsoft.com/office/powerpoint/2010/main" val="1559337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FF8DDD4-0FAD-4BF8-B513-F1EA06A880A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0705E92-457C-6F1C-6600-63B765FF364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0BF1603-77D4-30CA-4A30-6B2C7C80AF43}"/>
              </a:ext>
            </a:extLst>
          </p:cNvPr>
          <p:cNvSpPr>
            <a:spLocks noGrp="1" noChangeArrowheads="1"/>
          </p:cNvSpPr>
          <p:nvPr>
            <p:ph type="sldNum" sz="quarter" idx="12"/>
          </p:nvPr>
        </p:nvSpPr>
        <p:spPr>
          <a:ln/>
        </p:spPr>
        <p:txBody>
          <a:bodyPr/>
          <a:lstStyle>
            <a:lvl1pPr>
              <a:defRPr/>
            </a:lvl1pPr>
          </a:lstStyle>
          <a:p>
            <a:fld id="{936821CA-930D-4C12-8FA5-E189006B2061}" type="slidenum">
              <a:rPr lang="en-US" altLang="en-US"/>
              <a:pPr/>
              <a:t>‹#›</a:t>
            </a:fld>
            <a:endParaRPr lang="en-US" altLang="en-US"/>
          </a:p>
        </p:txBody>
      </p:sp>
    </p:spTree>
    <p:extLst>
      <p:ext uri="{BB962C8B-B14F-4D97-AF65-F5344CB8AC3E}">
        <p14:creationId xmlns:p14="http://schemas.microsoft.com/office/powerpoint/2010/main" val="1697023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07109253-3B37-8E1F-2D15-52DEE23DDB4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A391F73-D9EF-58CA-030C-BC511C9B3D6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7995BF8-4A03-DF57-05BA-5059AEDB70BC}"/>
              </a:ext>
            </a:extLst>
          </p:cNvPr>
          <p:cNvSpPr>
            <a:spLocks noGrp="1" noChangeArrowheads="1"/>
          </p:cNvSpPr>
          <p:nvPr>
            <p:ph type="sldNum" sz="quarter" idx="12"/>
          </p:nvPr>
        </p:nvSpPr>
        <p:spPr>
          <a:ln/>
        </p:spPr>
        <p:txBody>
          <a:bodyPr/>
          <a:lstStyle>
            <a:lvl1pPr>
              <a:defRPr/>
            </a:lvl1pPr>
          </a:lstStyle>
          <a:p>
            <a:fld id="{E67C3378-372D-4CB7-8906-93B6DEA5DD50}" type="slidenum">
              <a:rPr lang="en-US" altLang="en-US"/>
              <a:pPr/>
              <a:t>‹#›</a:t>
            </a:fld>
            <a:endParaRPr lang="en-US" altLang="en-US"/>
          </a:p>
        </p:txBody>
      </p:sp>
    </p:spTree>
    <p:extLst>
      <p:ext uri="{BB962C8B-B14F-4D97-AF65-F5344CB8AC3E}">
        <p14:creationId xmlns:p14="http://schemas.microsoft.com/office/powerpoint/2010/main" val="1300067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92E81A75-83ED-2A7E-52FC-378BCC3A0F2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AC87EFB-65A4-9C80-F7E8-EEB6FF37CE9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0615703-6087-78B9-BEFE-511C87D6DE69}"/>
              </a:ext>
            </a:extLst>
          </p:cNvPr>
          <p:cNvSpPr>
            <a:spLocks noGrp="1" noChangeArrowheads="1"/>
          </p:cNvSpPr>
          <p:nvPr>
            <p:ph type="sldNum" sz="quarter" idx="12"/>
          </p:nvPr>
        </p:nvSpPr>
        <p:spPr>
          <a:ln/>
        </p:spPr>
        <p:txBody>
          <a:bodyPr/>
          <a:lstStyle>
            <a:lvl1pPr>
              <a:defRPr/>
            </a:lvl1pPr>
          </a:lstStyle>
          <a:p>
            <a:fld id="{C81864D5-40E0-44A6-9679-A2A76ADED7BD}" type="slidenum">
              <a:rPr lang="en-US" altLang="en-US"/>
              <a:pPr/>
              <a:t>‹#›</a:t>
            </a:fld>
            <a:endParaRPr lang="en-US" altLang="en-US"/>
          </a:p>
        </p:txBody>
      </p:sp>
    </p:spTree>
    <p:extLst>
      <p:ext uri="{BB962C8B-B14F-4D97-AF65-F5344CB8AC3E}">
        <p14:creationId xmlns:p14="http://schemas.microsoft.com/office/powerpoint/2010/main" val="498956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7E127271-558E-2A12-2E00-1DC2F0A7C543}"/>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2C6A05A4-97F7-5E16-76E7-63EFA474BC3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2857256-C76C-7E5E-A775-DEC4DCD84912}"/>
              </a:ext>
            </a:extLst>
          </p:cNvPr>
          <p:cNvSpPr>
            <a:spLocks noGrp="1" noChangeArrowheads="1"/>
          </p:cNvSpPr>
          <p:nvPr>
            <p:ph type="sldNum" sz="quarter" idx="12"/>
          </p:nvPr>
        </p:nvSpPr>
        <p:spPr>
          <a:ln/>
        </p:spPr>
        <p:txBody>
          <a:bodyPr/>
          <a:lstStyle>
            <a:lvl1pPr>
              <a:defRPr/>
            </a:lvl1pPr>
          </a:lstStyle>
          <a:p>
            <a:fld id="{8BFF8576-1FB8-4372-BD5F-ADCDC7FB127B}" type="slidenum">
              <a:rPr lang="en-US" altLang="en-US"/>
              <a:pPr/>
              <a:t>‹#›</a:t>
            </a:fld>
            <a:endParaRPr lang="en-US" altLang="en-US"/>
          </a:p>
        </p:txBody>
      </p:sp>
    </p:spTree>
    <p:extLst>
      <p:ext uri="{BB962C8B-B14F-4D97-AF65-F5344CB8AC3E}">
        <p14:creationId xmlns:p14="http://schemas.microsoft.com/office/powerpoint/2010/main" val="273830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71A8AC67-8A01-8A23-0FEF-7D3013C4847E}"/>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749BF1DE-BC91-668C-9126-8B8B95E37DA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63B6D17-1FC1-0660-15FE-7D8CFDA0C975}"/>
              </a:ext>
            </a:extLst>
          </p:cNvPr>
          <p:cNvSpPr>
            <a:spLocks noGrp="1" noChangeArrowheads="1"/>
          </p:cNvSpPr>
          <p:nvPr>
            <p:ph type="sldNum" sz="quarter" idx="12"/>
          </p:nvPr>
        </p:nvSpPr>
        <p:spPr>
          <a:ln/>
        </p:spPr>
        <p:txBody>
          <a:bodyPr/>
          <a:lstStyle>
            <a:lvl1pPr>
              <a:defRPr/>
            </a:lvl1pPr>
          </a:lstStyle>
          <a:p>
            <a:fld id="{CF66EB5E-D4B8-44E5-B82C-F0045591A8DE}" type="slidenum">
              <a:rPr lang="en-US" altLang="en-US"/>
              <a:pPr/>
              <a:t>‹#›</a:t>
            </a:fld>
            <a:endParaRPr lang="en-US" altLang="en-US"/>
          </a:p>
        </p:txBody>
      </p:sp>
    </p:spTree>
    <p:extLst>
      <p:ext uri="{BB962C8B-B14F-4D97-AF65-F5344CB8AC3E}">
        <p14:creationId xmlns:p14="http://schemas.microsoft.com/office/powerpoint/2010/main" val="187457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3361D6F-7833-1A00-1E86-6281F79EE137}"/>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E3C2154E-9F94-FA24-5C7D-8A7047D124E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5338041-C5EE-FAFB-DFE3-23A5FE363F2D}"/>
              </a:ext>
            </a:extLst>
          </p:cNvPr>
          <p:cNvSpPr>
            <a:spLocks noGrp="1" noChangeArrowheads="1"/>
          </p:cNvSpPr>
          <p:nvPr>
            <p:ph type="sldNum" sz="quarter" idx="12"/>
          </p:nvPr>
        </p:nvSpPr>
        <p:spPr>
          <a:ln/>
        </p:spPr>
        <p:txBody>
          <a:bodyPr/>
          <a:lstStyle>
            <a:lvl1pPr>
              <a:defRPr/>
            </a:lvl1pPr>
          </a:lstStyle>
          <a:p>
            <a:fld id="{6043872A-6BE8-4286-8670-EAA5ADC8039F}" type="slidenum">
              <a:rPr lang="en-US" altLang="en-US"/>
              <a:pPr/>
              <a:t>‹#›</a:t>
            </a:fld>
            <a:endParaRPr lang="en-US" altLang="en-US"/>
          </a:p>
        </p:txBody>
      </p:sp>
    </p:spTree>
    <p:extLst>
      <p:ext uri="{BB962C8B-B14F-4D97-AF65-F5344CB8AC3E}">
        <p14:creationId xmlns:p14="http://schemas.microsoft.com/office/powerpoint/2010/main" val="128595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F2EBADB-F930-925C-4F15-F54A423A0BE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5091EC6-0BD0-E6A8-D70D-6CF41A96BC4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5D95C06-7D66-65DB-17C2-277478F6F2C8}"/>
              </a:ext>
            </a:extLst>
          </p:cNvPr>
          <p:cNvSpPr>
            <a:spLocks noGrp="1" noChangeArrowheads="1"/>
          </p:cNvSpPr>
          <p:nvPr>
            <p:ph type="sldNum" sz="quarter" idx="12"/>
          </p:nvPr>
        </p:nvSpPr>
        <p:spPr>
          <a:ln/>
        </p:spPr>
        <p:txBody>
          <a:bodyPr/>
          <a:lstStyle>
            <a:lvl1pPr>
              <a:defRPr/>
            </a:lvl1pPr>
          </a:lstStyle>
          <a:p>
            <a:fld id="{04D45BF6-194B-45C1-9DD2-10C0CF5E87C9}" type="slidenum">
              <a:rPr lang="en-US" altLang="en-US"/>
              <a:pPr/>
              <a:t>‹#›</a:t>
            </a:fld>
            <a:endParaRPr lang="en-US" altLang="en-US"/>
          </a:p>
        </p:txBody>
      </p:sp>
    </p:spTree>
    <p:extLst>
      <p:ext uri="{BB962C8B-B14F-4D97-AF65-F5344CB8AC3E}">
        <p14:creationId xmlns:p14="http://schemas.microsoft.com/office/powerpoint/2010/main" val="3626724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2AE8EF8-836C-2F48-3695-2ECF32B2ED5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72502BA-4D80-710D-E88A-F60CFB671AC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9AAD823-0CAE-5B82-F00B-266CAF8DCDFD}"/>
              </a:ext>
            </a:extLst>
          </p:cNvPr>
          <p:cNvSpPr>
            <a:spLocks noGrp="1" noChangeArrowheads="1"/>
          </p:cNvSpPr>
          <p:nvPr>
            <p:ph type="sldNum" sz="quarter" idx="12"/>
          </p:nvPr>
        </p:nvSpPr>
        <p:spPr>
          <a:ln/>
        </p:spPr>
        <p:txBody>
          <a:bodyPr/>
          <a:lstStyle>
            <a:lvl1pPr>
              <a:defRPr/>
            </a:lvl1pPr>
          </a:lstStyle>
          <a:p>
            <a:fld id="{6E4972B7-25B9-4994-A08E-F559385C7269}" type="slidenum">
              <a:rPr lang="en-US" altLang="en-US"/>
              <a:pPr/>
              <a:t>‹#›</a:t>
            </a:fld>
            <a:endParaRPr lang="en-US" altLang="en-US"/>
          </a:p>
        </p:txBody>
      </p:sp>
    </p:spTree>
    <p:extLst>
      <p:ext uri="{BB962C8B-B14F-4D97-AF65-F5344CB8AC3E}">
        <p14:creationId xmlns:p14="http://schemas.microsoft.com/office/powerpoint/2010/main" val="556778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1657164-49FD-7ED4-3828-10F4A88E02AF}"/>
              </a:ext>
            </a:extLst>
          </p:cNvPr>
          <p:cNvSpPr>
            <a:spLocks noGrp="1" noChangeArrowheads="1"/>
          </p:cNvSpPr>
          <p:nvPr>
            <p:ph type="title"/>
          </p:nvPr>
        </p:nvSpPr>
        <p:spPr bwMode="auto">
          <a:xfrm>
            <a:off x="457200" y="5334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6BD7103A-E13F-B733-7409-10E800FEA819}"/>
              </a:ext>
            </a:extLst>
          </p:cNvPr>
          <p:cNvSpPr>
            <a:spLocks noGrp="1" noChangeArrowheads="1"/>
          </p:cNvSpPr>
          <p:nvPr>
            <p:ph type="body" idx="1"/>
          </p:nvPr>
        </p:nvSpPr>
        <p:spPr bwMode="auto">
          <a:xfrm>
            <a:off x="457200" y="1828800"/>
            <a:ext cx="8229600" cy="430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30052" name="Rectangle 4">
            <a:extLst>
              <a:ext uri="{FF2B5EF4-FFF2-40B4-BE49-F238E27FC236}">
                <a16:creationId xmlns:a16="http://schemas.microsoft.com/office/drawing/2014/main" id="{14743AC5-97C0-A5B9-4124-B1036FB204F9}"/>
              </a:ext>
            </a:extLst>
          </p:cNvPr>
          <p:cNvSpPr>
            <a:spLocks noGrp="1" noChangeArrowheads="1"/>
          </p:cNvSpPr>
          <p:nvPr>
            <p:ph type="dt" sz="half" idx="2"/>
          </p:nvPr>
        </p:nvSpPr>
        <p:spPr bwMode="auto">
          <a:xfrm>
            <a:off x="457200" y="62484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pPr>
              <a:defRPr/>
            </a:pPr>
            <a:endParaRPr lang="en-US"/>
          </a:p>
        </p:txBody>
      </p:sp>
      <p:sp>
        <p:nvSpPr>
          <p:cNvPr id="130053" name="Rectangle 5">
            <a:extLst>
              <a:ext uri="{FF2B5EF4-FFF2-40B4-BE49-F238E27FC236}">
                <a16:creationId xmlns:a16="http://schemas.microsoft.com/office/drawing/2014/main" id="{EADCF19F-3771-C37C-E504-0507A9C38327}"/>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pPr>
              <a:defRPr/>
            </a:pPr>
            <a:endParaRPr lang="en-US"/>
          </a:p>
        </p:txBody>
      </p:sp>
      <p:sp>
        <p:nvSpPr>
          <p:cNvPr id="130054" name="Rectangle 6">
            <a:extLst>
              <a:ext uri="{FF2B5EF4-FFF2-40B4-BE49-F238E27FC236}">
                <a16:creationId xmlns:a16="http://schemas.microsoft.com/office/drawing/2014/main" id="{EB53118C-8766-10A8-181A-305BDC7EF5F3}"/>
              </a:ext>
            </a:extLst>
          </p:cNvPr>
          <p:cNvSpPr>
            <a:spLocks noGrp="1" noChangeArrowheads="1"/>
          </p:cNvSpPr>
          <p:nvPr>
            <p:ph type="sldNum" sz="quarter" idx="4"/>
          </p:nvPr>
        </p:nvSpPr>
        <p:spPr bwMode="auto">
          <a:xfrm>
            <a:off x="6781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Arial" panose="020B0604020202020204" pitchFamily="34" charset="0"/>
              </a:defRPr>
            </a:lvl1pPr>
          </a:lstStyle>
          <a:p>
            <a:fld id="{72A702E6-FF3A-4C29-A7EE-FC3797A3B02B}" type="slidenum">
              <a:rPr lang="en-US" altLang="en-US"/>
              <a:pPr/>
              <a:t>‹#›</a:t>
            </a:fld>
            <a:endParaRPr lang="en-US" altLang="en-US"/>
          </a:p>
        </p:txBody>
      </p:sp>
      <p:grpSp>
        <p:nvGrpSpPr>
          <p:cNvPr id="1031" name="Group 7">
            <a:extLst>
              <a:ext uri="{FF2B5EF4-FFF2-40B4-BE49-F238E27FC236}">
                <a16:creationId xmlns:a16="http://schemas.microsoft.com/office/drawing/2014/main" id="{A8F4ACAE-085B-21DC-568E-F00D8A472F12}"/>
              </a:ext>
            </a:extLst>
          </p:cNvPr>
          <p:cNvGrpSpPr>
            <a:grpSpLocks/>
          </p:cNvGrpSpPr>
          <p:nvPr/>
        </p:nvGrpSpPr>
        <p:grpSpPr bwMode="auto">
          <a:xfrm>
            <a:off x="279400" y="152400"/>
            <a:ext cx="8686800" cy="1600200"/>
            <a:chOff x="176" y="96"/>
            <a:chExt cx="5472" cy="1008"/>
          </a:xfrm>
        </p:grpSpPr>
        <p:sp>
          <p:nvSpPr>
            <p:cNvPr id="1033" name="Line 8">
              <a:extLst>
                <a:ext uri="{FF2B5EF4-FFF2-40B4-BE49-F238E27FC236}">
                  <a16:creationId xmlns:a16="http://schemas.microsoft.com/office/drawing/2014/main" id="{09137795-3B79-3CC3-AA88-C756E5AD3127}"/>
                </a:ext>
              </a:extLst>
            </p:cNvPr>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Rectangle 9">
              <a:extLst>
                <a:ext uri="{FF2B5EF4-FFF2-40B4-BE49-F238E27FC236}">
                  <a16:creationId xmlns:a16="http://schemas.microsoft.com/office/drawing/2014/main" id="{E43C9670-C55C-6B78-5ED6-97B8276D5B0D}"/>
                </a:ext>
              </a:extLst>
            </p:cNvPr>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a:p>
          </p:txBody>
        </p:sp>
        <p:sp>
          <p:nvSpPr>
            <p:cNvPr id="1035" name="Rectangle 10">
              <a:extLst>
                <a:ext uri="{FF2B5EF4-FFF2-40B4-BE49-F238E27FC236}">
                  <a16:creationId xmlns:a16="http://schemas.microsoft.com/office/drawing/2014/main" id="{37858346-B323-1E23-B4F6-2DF634075913}"/>
                </a:ext>
              </a:extLst>
            </p:cNvPr>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a:p>
          </p:txBody>
        </p:sp>
        <p:sp>
          <p:nvSpPr>
            <p:cNvPr id="1036" name="Rectangle 11">
              <a:extLst>
                <a:ext uri="{FF2B5EF4-FFF2-40B4-BE49-F238E27FC236}">
                  <a16:creationId xmlns:a16="http://schemas.microsoft.com/office/drawing/2014/main" id="{DB5F65C5-8CAC-6E9E-3D59-DFB8D6F0D085}"/>
                </a:ext>
              </a:extLst>
            </p:cNvPr>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a:p>
          </p:txBody>
        </p:sp>
        <p:sp>
          <p:nvSpPr>
            <p:cNvPr id="1037" name="Rectangle 12">
              <a:extLst>
                <a:ext uri="{FF2B5EF4-FFF2-40B4-BE49-F238E27FC236}">
                  <a16:creationId xmlns:a16="http://schemas.microsoft.com/office/drawing/2014/main" id="{41568B46-F423-CF01-A6A7-15E0ADF6545E}"/>
                </a:ext>
              </a:extLst>
            </p:cNvPr>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a:p>
          </p:txBody>
        </p:sp>
      </p:grpSp>
      <p:sp>
        <p:nvSpPr>
          <p:cNvPr id="8" name="Text Box 10">
            <a:extLst>
              <a:ext uri="{FF2B5EF4-FFF2-40B4-BE49-F238E27FC236}">
                <a16:creationId xmlns:a16="http://schemas.microsoft.com/office/drawing/2014/main" id="{AD077E26-8E31-B113-545B-4E93DAFDD996}"/>
              </a:ext>
            </a:extLst>
          </p:cNvPr>
          <p:cNvSpPr txBox="1">
            <a:spLocks noChangeArrowheads="1"/>
          </p:cNvSpPr>
          <p:nvPr userDrawn="1"/>
        </p:nvSpPr>
        <p:spPr bwMode="auto">
          <a:xfrm>
            <a:off x="8382000" y="6553200"/>
            <a:ext cx="762000" cy="274638"/>
          </a:xfrm>
          <a:prstGeom prst="rect">
            <a:avLst/>
          </a:prstGeom>
          <a:noFill/>
          <a:ln w="9525">
            <a:noFill/>
            <a:miter lim="800000"/>
            <a:headEnd/>
            <a:tailEnd/>
          </a:ln>
          <a:effec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r"/>
            <a:r>
              <a:rPr lang="en-US" altLang="en-US" sz="1200">
                <a:cs typeface="Times New Roman" panose="02020603050405020304" pitchFamily="18" charset="0"/>
              </a:rPr>
              <a:t>3-</a:t>
            </a:r>
            <a:fld id="{81C2011E-9B95-43AB-B645-B75C8C29A730}" type="slidenum">
              <a:rPr lang="en-US" altLang="en-US" sz="1200">
                <a:cs typeface="Times New Roman" panose="02020603050405020304" pitchFamily="18" charset="0"/>
              </a:rPr>
              <a:pPr algn="r"/>
              <a:t>‹#›</a:t>
            </a:fld>
            <a:endParaRPr lang="en-US" altLang="en-US" sz="1200">
              <a:cs typeface="Times New Roman" panose="02020603050405020304" pitchFamily="18" charset="0"/>
            </a:endParaRPr>
          </a:p>
        </p:txBody>
      </p:sp>
    </p:spTree>
  </p:cSld>
  <p:clrMap bg1="dk2" tx1="lt1" bg2="dk1" tx2="lt2" accent1="accent1" accent2="accent2" accent3="accent3" accent4="accent4" accent5="accent5" accent6="accent6" hlink="hlink" folHlink="folHlink"/>
  <p:sldLayoutIdLst>
    <p:sldLayoutId id="2147483705"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69900" indent="-469900" algn="l" rtl="0" eaLnBrk="0" fontAlgn="base" hangingPunct="0">
        <a:spcBef>
          <a:spcPct val="20000"/>
        </a:spcBef>
        <a:spcAft>
          <a:spcPct val="0"/>
        </a:spcAft>
        <a:buClr>
          <a:schemeClr val="bg2"/>
        </a:buClr>
        <a:buSzPct val="70000"/>
        <a:buFont typeface="Wingdings" panose="05000000000000000000"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anose="05000000000000000000"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anose="05000000000000000000"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naics.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B8575C2-2785-D126-7B91-D176B9B571DA}"/>
              </a:ext>
            </a:extLst>
          </p:cNvPr>
          <p:cNvSpPr>
            <a:spLocks noGrp="1" noChangeArrowheads="1"/>
          </p:cNvSpPr>
          <p:nvPr>
            <p:ph type="subTitle" idx="1"/>
          </p:nvPr>
        </p:nvSpPr>
        <p:spPr/>
        <p:txBody>
          <a:bodyPr/>
          <a:lstStyle/>
          <a:p>
            <a:pPr algn="ctr" eaLnBrk="1" hangingPunct="1"/>
            <a:r>
              <a:rPr lang="en-US" altLang="en-US">
                <a:latin typeface="Arial" panose="020B0604020202020204" pitchFamily="34" charset="0"/>
              </a:rPr>
              <a:t>Financial Statements Analysis</a:t>
            </a:r>
          </a:p>
        </p:txBody>
      </p:sp>
      <p:sp>
        <p:nvSpPr>
          <p:cNvPr id="3075" name="Text Box 5">
            <a:extLst>
              <a:ext uri="{FF2B5EF4-FFF2-40B4-BE49-F238E27FC236}">
                <a16:creationId xmlns:a16="http://schemas.microsoft.com/office/drawing/2014/main" id="{1D7992FC-434C-F5E6-F407-37D2A94B9B47}"/>
              </a:ext>
            </a:extLst>
          </p:cNvPr>
          <p:cNvSpPr txBox="1">
            <a:spLocks noChangeArrowheads="1"/>
          </p:cNvSpPr>
          <p:nvPr/>
        </p:nvSpPr>
        <p:spPr bwMode="auto">
          <a:xfrm>
            <a:off x="914400" y="1752600"/>
            <a:ext cx="525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spcBef>
                <a:spcPct val="50000"/>
              </a:spcBef>
            </a:pPr>
            <a:r>
              <a:rPr lang="en-US" altLang="en-US" sz="8000">
                <a:latin typeface="Monotype Corsiva" panose="03010101010201010101" pitchFamily="66" charset="0"/>
              </a:rPr>
              <a:t>Chapter 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6D5395C5-05C7-DD1A-50E3-C543FCFC69F1}"/>
              </a:ext>
            </a:extLst>
          </p:cNvPr>
          <p:cNvSpPr>
            <a:spLocks noGrp="1" noChangeArrowheads="1"/>
          </p:cNvSpPr>
          <p:nvPr>
            <p:ph type="title"/>
          </p:nvPr>
        </p:nvSpPr>
        <p:spPr/>
        <p:txBody>
          <a:bodyPr/>
          <a:lstStyle/>
          <a:p>
            <a:pPr eaLnBrk="1" hangingPunct="1"/>
            <a:r>
              <a:rPr lang="en-US" altLang="en-US"/>
              <a:t>Computing Liquidity Ratios</a:t>
            </a:r>
          </a:p>
        </p:txBody>
      </p:sp>
      <p:sp>
        <p:nvSpPr>
          <p:cNvPr id="158723" name="Rectangle 3">
            <a:extLst>
              <a:ext uri="{FF2B5EF4-FFF2-40B4-BE49-F238E27FC236}">
                <a16:creationId xmlns:a16="http://schemas.microsoft.com/office/drawing/2014/main" id="{92923451-69C6-2087-97EA-4D29F90BA6B8}"/>
              </a:ext>
            </a:extLst>
          </p:cNvPr>
          <p:cNvSpPr>
            <a:spLocks noGrp="1" noChangeArrowheads="1"/>
          </p:cNvSpPr>
          <p:nvPr>
            <p:ph type="body" idx="1"/>
          </p:nvPr>
        </p:nvSpPr>
        <p:spPr/>
        <p:txBody>
          <a:bodyPr/>
          <a:lstStyle/>
          <a:p>
            <a:pPr marL="342900" indent="-342900" eaLnBrk="1" hangingPunct="1"/>
            <a:r>
              <a:rPr lang="en-US" altLang="en-US"/>
              <a:t>Current Ratio = CA / CL</a:t>
            </a:r>
          </a:p>
          <a:p>
            <a:pPr marL="742950" lvl="1" indent="-285750" eaLnBrk="1" hangingPunct="1"/>
            <a:r>
              <a:rPr lang="en-US" altLang="en-US"/>
              <a:t>708 / 540 = 1.31 times</a:t>
            </a:r>
          </a:p>
          <a:p>
            <a:pPr marL="342900" indent="-342900" eaLnBrk="1" hangingPunct="1"/>
            <a:r>
              <a:rPr lang="en-US" altLang="en-US"/>
              <a:t>Quick Ratio = (CA – Inventory) / CL</a:t>
            </a:r>
          </a:p>
          <a:p>
            <a:pPr marL="742950" lvl="1" indent="-285750" eaLnBrk="1" hangingPunct="1"/>
            <a:r>
              <a:rPr lang="en-US" altLang="en-US"/>
              <a:t>(708 - 422) / 540 = .53 times</a:t>
            </a:r>
          </a:p>
          <a:p>
            <a:pPr marL="342900" indent="-342900" eaLnBrk="1" hangingPunct="1"/>
            <a:r>
              <a:rPr lang="en-US" altLang="en-US"/>
              <a:t>Cash Ratio = Cash / CL</a:t>
            </a:r>
          </a:p>
          <a:p>
            <a:pPr marL="742950" lvl="1" indent="-285750" eaLnBrk="1" hangingPunct="1"/>
            <a:r>
              <a:rPr lang="en-US" altLang="en-US"/>
              <a:t>98 / 540 = .18 times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58723">
                                            <p:txEl>
                                              <p:pRg st="0" end="0"/>
                                            </p:txEl>
                                          </p:spTgt>
                                        </p:tgtEl>
                                        <p:attrNameLst>
                                          <p:attrName>style.visibility</p:attrName>
                                        </p:attrNameLst>
                                      </p:cBhvr>
                                      <p:to>
                                        <p:strVal val="visible"/>
                                      </p:to>
                                    </p:set>
                                    <p:animEffect transition="in" filter="fade">
                                      <p:cBhvr>
                                        <p:cTn id="7" dur="1000"/>
                                        <p:tgtEl>
                                          <p:spTgt spid="158723">
                                            <p:txEl>
                                              <p:pRg st="0" end="0"/>
                                            </p:txEl>
                                          </p:spTgt>
                                        </p:tgtEl>
                                      </p:cBhvr>
                                    </p:animEffect>
                                    <p:anim calcmode="lin" valueType="num">
                                      <p:cBhvr>
                                        <p:cTn id="8" dur="1000" fill="hold"/>
                                        <p:tgtEl>
                                          <p:spTgt spid="15872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5872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58723">
                                            <p:txEl>
                                              <p:pRg st="1" end="1"/>
                                            </p:txEl>
                                          </p:spTgt>
                                        </p:tgtEl>
                                        <p:attrNameLst>
                                          <p:attrName>style.visibility</p:attrName>
                                        </p:attrNameLst>
                                      </p:cBhvr>
                                      <p:to>
                                        <p:strVal val="visible"/>
                                      </p:to>
                                    </p:set>
                                    <p:animEffect transition="in" filter="fade">
                                      <p:cBhvr>
                                        <p:cTn id="14" dur="1000"/>
                                        <p:tgtEl>
                                          <p:spTgt spid="158723">
                                            <p:txEl>
                                              <p:pRg st="1" end="1"/>
                                            </p:txEl>
                                          </p:spTgt>
                                        </p:tgtEl>
                                      </p:cBhvr>
                                    </p:animEffect>
                                    <p:anim calcmode="lin" valueType="num">
                                      <p:cBhvr>
                                        <p:cTn id="15" dur="1000" fill="hold"/>
                                        <p:tgtEl>
                                          <p:spTgt spid="15872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5872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158723">
                                            <p:txEl>
                                              <p:pRg st="2" end="2"/>
                                            </p:txEl>
                                          </p:spTgt>
                                        </p:tgtEl>
                                        <p:attrNameLst>
                                          <p:attrName>style.visibility</p:attrName>
                                        </p:attrNameLst>
                                      </p:cBhvr>
                                      <p:to>
                                        <p:strVal val="visible"/>
                                      </p:to>
                                    </p:set>
                                    <p:animEffect transition="in" filter="fade">
                                      <p:cBhvr>
                                        <p:cTn id="21" dur="1000"/>
                                        <p:tgtEl>
                                          <p:spTgt spid="158723">
                                            <p:txEl>
                                              <p:pRg st="2" end="2"/>
                                            </p:txEl>
                                          </p:spTgt>
                                        </p:tgtEl>
                                      </p:cBhvr>
                                    </p:animEffect>
                                    <p:anim calcmode="lin" valueType="num">
                                      <p:cBhvr>
                                        <p:cTn id="22" dur="1000" fill="hold"/>
                                        <p:tgtEl>
                                          <p:spTgt spid="15872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5872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158723">
                                            <p:txEl>
                                              <p:pRg st="3" end="3"/>
                                            </p:txEl>
                                          </p:spTgt>
                                        </p:tgtEl>
                                        <p:attrNameLst>
                                          <p:attrName>style.visibility</p:attrName>
                                        </p:attrNameLst>
                                      </p:cBhvr>
                                      <p:to>
                                        <p:strVal val="visible"/>
                                      </p:to>
                                    </p:set>
                                    <p:animEffect transition="in" filter="fade">
                                      <p:cBhvr>
                                        <p:cTn id="28" dur="1000"/>
                                        <p:tgtEl>
                                          <p:spTgt spid="158723">
                                            <p:txEl>
                                              <p:pRg st="3" end="3"/>
                                            </p:txEl>
                                          </p:spTgt>
                                        </p:tgtEl>
                                      </p:cBhvr>
                                    </p:animEffect>
                                    <p:anim calcmode="lin" valueType="num">
                                      <p:cBhvr>
                                        <p:cTn id="29" dur="1000" fill="hold"/>
                                        <p:tgtEl>
                                          <p:spTgt spid="15872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5872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158723">
                                            <p:txEl>
                                              <p:pRg st="4" end="4"/>
                                            </p:txEl>
                                          </p:spTgt>
                                        </p:tgtEl>
                                        <p:attrNameLst>
                                          <p:attrName>style.visibility</p:attrName>
                                        </p:attrNameLst>
                                      </p:cBhvr>
                                      <p:to>
                                        <p:strVal val="visible"/>
                                      </p:to>
                                    </p:set>
                                    <p:animEffect transition="in" filter="fade">
                                      <p:cBhvr>
                                        <p:cTn id="35" dur="1000"/>
                                        <p:tgtEl>
                                          <p:spTgt spid="158723">
                                            <p:txEl>
                                              <p:pRg st="4" end="4"/>
                                            </p:txEl>
                                          </p:spTgt>
                                        </p:tgtEl>
                                      </p:cBhvr>
                                    </p:animEffect>
                                    <p:anim calcmode="lin" valueType="num">
                                      <p:cBhvr>
                                        <p:cTn id="36" dur="1000" fill="hold"/>
                                        <p:tgtEl>
                                          <p:spTgt spid="15872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5872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158723">
                                            <p:txEl>
                                              <p:pRg st="5" end="5"/>
                                            </p:txEl>
                                          </p:spTgt>
                                        </p:tgtEl>
                                        <p:attrNameLst>
                                          <p:attrName>style.visibility</p:attrName>
                                        </p:attrNameLst>
                                      </p:cBhvr>
                                      <p:to>
                                        <p:strVal val="visible"/>
                                      </p:to>
                                    </p:set>
                                    <p:animEffect transition="in" filter="fade">
                                      <p:cBhvr>
                                        <p:cTn id="42" dur="1000"/>
                                        <p:tgtEl>
                                          <p:spTgt spid="158723">
                                            <p:txEl>
                                              <p:pRg st="5" end="5"/>
                                            </p:txEl>
                                          </p:spTgt>
                                        </p:tgtEl>
                                      </p:cBhvr>
                                    </p:animEffect>
                                    <p:anim calcmode="lin" valueType="num">
                                      <p:cBhvr>
                                        <p:cTn id="43" dur="1000" fill="hold"/>
                                        <p:tgtEl>
                                          <p:spTgt spid="15872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5872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3" grpId="0"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6496A123-03DA-D2B5-514E-6CBB0EA53FF9}"/>
              </a:ext>
            </a:extLst>
          </p:cNvPr>
          <p:cNvSpPr>
            <a:spLocks noGrp="1" noChangeArrowheads="1"/>
          </p:cNvSpPr>
          <p:nvPr>
            <p:ph type="title"/>
          </p:nvPr>
        </p:nvSpPr>
        <p:spPr/>
        <p:txBody>
          <a:bodyPr/>
          <a:lstStyle/>
          <a:p>
            <a:pPr eaLnBrk="1" hangingPunct="1"/>
            <a:r>
              <a:rPr lang="en-US" altLang="en-US"/>
              <a:t>Computing Leverage Ratios</a:t>
            </a:r>
          </a:p>
        </p:txBody>
      </p:sp>
      <p:sp>
        <p:nvSpPr>
          <p:cNvPr id="160771" name="Rectangle 3">
            <a:extLst>
              <a:ext uri="{FF2B5EF4-FFF2-40B4-BE49-F238E27FC236}">
                <a16:creationId xmlns:a16="http://schemas.microsoft.com/office/drawing/2014/main" id="{A722E389-BC81-3E24-65EF-D8C9FD241C43}"/>
              </a:ext>
            </a:extLst>
          </p:cNvPr>
          <p:cNvSpPr>
            <a:spLocks noGrp="1" noChangeArrowheads="1"/>
          </p:cNvSpPr>
          <p:nvPr>
            <p:ph type="body" idx="1"/>
          </p:nvPr>
        </p:nvSpPr>
        <p:spPr/>
        <p:txBody>
          <a:bodyPr/>
          <a:lstStyle/>
          <a:p>
            <a:pPr marL="342900" indent="-342900" eaLnBrk="1" hangingPunct="1"/>
            <a:r>
              <a:rPr lang="en-US" altLang="en-US"/>
              <a:t>Total Debt Ratio = (TA – TE) / TA</a:t>
            </a:r>
          </a:p>
          <a:p>
            <a:pPr marL="742950" lvl="1" indent="-285750" eaLnBrk="1" hangingPunct="1"/>
            <a:r>
              <a:rPr lang="en-US" altLang="en-US"/>
              <a:t>(3588 - 2591) / 3588 = 28%</a:t>
            </a:r>
          </a:p>
          <a:p>
            <a:pPr marL="342900" indent="-342900" eaLnBrk="1" hangingPunct="1"/>
            <a:r>
              <a:rPr lang="en-US" altLang="en-US"/>
              <a:t>Debt/Equity = TD / TE</a:t>
            </a:r>
          </a:p>
          <a:p>
            <a:pPr marL="742950" lvl="1" indent="-285750" eaLnBrk="1" hangingPunct="1"/>
            <a:r>
              <a:rPr lang="en-US" altLang="en-US"/>
              <a:t>(3588 – 2591) / 2591 = 38.5%</a:t>
            </a:r>
          </a:p>
          <a:p>
            <a:pPr marL="342900" indent="-342900" eaLnBrk="1" hangingPunct="1"/>
            <a:r>
              <a:rPr lang="en-US" altLang="en-US"/>
              <a:t>Equity Multiplier = TA / TE = 1 + D/E</a:t>
            </a:r>
          </a:p>
          <a:p>
            <a:pPr marL="742950" lvl="1" indent="-285750" eaLnBrk="1" hangingPunct="1"/>
            <a:r>
              <a:rPr lang="en-US" altLang="en-US"/>
              <a:t>1 + .385 = 1.385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60771">
                                            <p:txEl>
                                              <p:pRg st="0" end="0"/>
                                            </p:txEl>
                                          </p:spTgt>
                                        </p:tgtEl>
                                        <p:attrNameLst>
                                          <p:attrName>style.visibility</p:attrName>
                                        </p:attrNameLst>
                                      </p:cBhvr>
                                      <p:to>
                                        <p:strVal val="visible"/>
                                      </p:to>
                                    </p:set>
                                    <p:animEffect transition="in" filter="fade">
                                      <p:cBhvr>
                                        <p:cTn id="7" dur="1000"/>
                                        <p:tgtEl>
                                          <p:spTgt spid="160771">
                                            <p:txEl>
                                              <p:pRg st="0" end="0"/>
                                            </p:txEl>
                                          </p:spTgt>
                                        </p:tgtEl>
                                      </p:cBhvr>
                                    </p:animEffect>
                                    <p:anim calcmode="lin" valueType="num">
                                      <p:cBhvr>
                                        <p:cTn id="8" dur="1000" fill="hold"/>
                                        <p:tgtEl>
                                          <p:spTgt spid="1607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07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60771">
                                            <p:txEl>
                                              <p:pRg st="1" end="1"/>
                                            </p:txEl>
                                          </p:spTgt>
                                        </p:tgtEl>
                                        <p:attrNameLst>
                                          <p:attrName>style.visibility</p:attrName>
                                        </p:attrNameLst>
                                      </p:cBhvr>
                                      <p:to>
                                        <p:strVal val="visible"/>
                                      </p:to>
                                    </p:set>
                                    <p:animEffect transition="in" filter="fade">
                                      <p:cBhvr>
                                        <p:cTn id="14" dur="1000"/>
                                        <p:tgtEl>
                                          <p:spTgt spid="160771">
                                            <p:txEl>
                                              <p:pRg st="1" end="1"/>
                                            </p:txEl>
                                          </p:spTgt>
                                        </p:tgtEl>
                                      </p:cBhvr>
                                    </p:animEffect>
                                    <p:anim calcmode="lin" valueType="num">
                                      <p:cBhvr>
                                        <p:cTn id="15" dur="1000" fill="hold"/>
                                        <p:tgtEl>
                                          <p:spTgt spid="16077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6077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160771">
                                            <p:txEl>
                                              <p:pRg st="2" end="2"/>
                                            </p:txEl>
                                          </p:spTgt>
                                        </p:tgtEl>
                                        <p:attrNameLst>
                                          <p:attrName>style.visibility</p:attrName>
                                        </p:attrNameLst>
                                      </p:cBhvr>
                                      <p:to>
                                        <p:strVal val="visible"/>
                                      </p:to>
                                    </p:set>
                                    <p:animEffect transition="in" filter="fade">
                                      <p:cBhvr>
                                        <p:cTn id="21" dur="1000"/>
                                        <p:tgtEl>
                                          <p:spTgt spid="160771">
                                            <p:txEl>
                                              <p:pRg st="2" end="2"/>
                                            </p:txEl>
                                          </p:spTgt>
                                        </p:tgtEl>
                                      </p:cBhvr>
                                    </p:animEffect>
                                    <p:anim calcmode="lin" valueType="num">
                                      <p:cBhvr>
                                        <p:cTn id="22" dur="1000" fill="hold"/>
                                        <p:tgtEl>
                                          <p:spTgt spid="16077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6077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160771">
                                            <p:txEl>
                                              <p:pRg st="3" end="3"/>
                                            </p:txEl>
                                          </p:spTgt>
                                        </p:tgtEl>
                                        <p:attrNameLst>
                                          <p:attrName>style.visibility</p:attrName>
                                        </p:attrNameLst>
                                      </p:cBhvr>
                                      <p:to>
                                        <p:strVal val="visible"/>
                                      </p:to>
                                    </p:set>
                                    <p:animEffect transition="in" filter="fade">
                                      <p:cBhvr>
                                        <p:cTn id="28" dur="1000"/>
                                        <p:tgtEl>
                                          <p:spTgt spid="160771">
                                            <p:txEl>
                                              <p:pRg st="3" end="3"/>
                                            </p:txEl>
                                          </p:spTgt>
                                        </p:tgtEl>
                                      </p:cBhvr>
                                    </p:animEffect>
                                    <p:anim calcmode="lin" valueType="num">
                                      <p:cBhvr>
                                        <p:cTn id="29" dur="1000" fill="hold"/>
                                        <p:tgtEl>
                                          <p:spTgt spid="16077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6077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160771">
                                            <p:txEl>
                                              <p:pRg st="4" end="4"/>
                                            </p:txEl>
                                          </p:spTgt>
                                        </p:tgtEl>
                                        <p:attrNameLst>
                                          <p:attrName>style.visibility</p:attrName>
                                        </p:attrNameLst>
                                      </p:cBhvr>
                                      <p:to>
                                        <p:strVal val="visible"/>
                                      </p:to>
                                    </p:set>
                                    <p:animEffect transition="in" filter="fade">
                                      <p:cBhvr>
                                        <p:cTn id="35" dur="1000"/>
                                        <p:tgtEl>
                                          <p:spTgt spid="160771">
                                            <p:txEl>
                                              <p:pRg st="4" end="4"/>
                                            </p:txEl>
                                          </p:spTgt>
                                        </p:tgtEl>
                                      </p:cBhvr>
                                    </p:animEffect>
                                    <p:anim calcmode="lin" valueType="num">
                                      <p:cBhvr>
                                        <p:cTn id="36" dur="1000" fill="hold"/>
                                        <p:tgtEl>
                                          <p:spTgt spid="16077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6077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160771">
                                            <p:txEl>
                                              <p:pRg st="5" end="5"/>
                                            </p:txEl>
                                          </p:spTgt>
                                        </p:tgtEl>
                                        <p:attrNameLst>
                                          <p:attrName>style.visibility</p:attrName>
                                        </p:attrNameLst>
                                      </p:cBhvr>
                                      <p:to>
                                        <p:strVal val="visible"/>
                                      </p:to>
                                    </p:set>
                                    <p:animEffect transition="in" filter="fade">
                                      <p:cBhvr>
                                        <p:cTn id="42" dur="1000"/>
                                        <p:tgtEl>
                                          <p:spTgt spid="160771">
                                            <p:txEl>
                                              <p:pRg st="5" end="5"/>
                                            </p:txEl>
                                          </p:spTgt>
                                        </p:tgtEl>
                                      </p:cBhvr>
                                    </p:animEffect>
                                    <p:anim calcmode="lin" valueType="num">
                                      <p:cBhvr>
                                        <p:cTn id="43" dur="1000" fill="hold"/>
                                        <p:tgtEl>
                                          <p:spTgt spid="160771">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6077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1"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52ECBAB8-6693-67BA-CEDC-8183E1808D1F}"/>
              </a:ext>
            </a:extLst>
          </p:cNvPr>
          <p:cNvSpPr>
            <a:spLocks noGrp="1" noChangeArrowheads="1"/>
          </p:cNvSpPr>
          <p:nvPr>
            <p:ph type="title"/>
          </p:nvPr>
        </p:nvSpPr>
        <p:spPr/>
        <p:txBody>
          <a:bodyPr/>
          <a:lstStyle/>
          <a:p>
            <a:pPr eaLnBrk="1" hangingPunct="1"/>
            <a:r>
              <a:rPr lang="en-US" altLang="en-US"/>
              <a:t>Computing Coverage Ratios</a:t>
            </a:r>
          </a:p>
        </p:txBody>
      </p:sp>
      <p:sp>
        <p:nvSpPr>
          <p:cNvPr id="162819" name="Rectangle 3">
            <a:extLst>
              <a:ext uri="{FF2B5EF4-FFF2-40B4-BE49-F238E27FC236}">
                <a16:creationId xmlns:a16="http://schemas.microsoft.com/office/drawing/2014/main" id="{0F69ED22-DEB1-A309-1B43-E910FAEAA6CC}"/>
              </a:ext>
            </a:extLst>
          </p:cNvPr>
          <p:cNvSpPr>
            <a:spLocks noGrp="1" noChangeArrowheads="1"/>
          </p:cNvSpPr>
          <p:nvPr>
            <p:ph type="body" idx="1"/>
          </p:nvPr>
        </p:nvSpPr>
        <p:spPr/>
        <p:txBody>
          <a:bodyPr/>
          <a:lstStyle/>
          <a:p>
            <a:pPr marL="342900" indent="-342900" eaLnBrk="1" hangingPunct="1"/>
            <a:r>
              <a:rPr lang="en-US" altLang="en-US"/>
              <a:t>Times Interest Earned = EBIT / Interest</a:t>
            </a:r>
          </a:p>
          <a:p>
            <a:pPr marL="742950" lvl="1" indent="-285750" eaLnBrk="1" hangingPunct="1"/>
            <a:r>
              <a:rPr lang="en-US" altLang="en-US"/>
              <a:t>691 / 141 = 4.9 times</a:t>
            </a:r>
          </a:p>
          <a:p>
            <a:pPr marL="342900" indent="-342900" eaLnBrk="1" hangingPunct="1"/>
            <a:r>
              <a:rPr lang="en-US" altLang="en-US"/>
              <a:t>Cash Coverage = (EBIT + Depreciation + Amortization) / Interest</a:t>
            </a:r>
          </a:p>
          <a:p>
            <a:pPr marL="742950" lvl="1" indent="-285750" eaLnBrk="1" hangingPunct="1"/>
            <a:r>
              <a:rPr lang="en-US" altLang="en-US"/>
              <a:t>(691 + 276) / 141 = 6.9 times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62819">
                                            <p:txEl>
                                              <p:pRg st="0" end="0"/>
                                            </p:txEl>
                                          </p:spTgt>
                                        </p:tgtEl>
                                        <p:attrNameLst>
                                          <p:attrName>style.visibility</p:attrName>
                                        </p:attrNameLst>
                                      </p:cBhvr>
                                      <p:to>
                                        <p:strVal val="visible"/>
                                      </p:to>
                                    </p:set>
                                    <p:animEffect transition="in" filter="fade">
                                      <p:cBhvr>
                                        <p:cTn id="7" dur="1000"/>
                                        <p:tgtEl>
                                          <p:spTgt spid="162819">
                                            <p:txEl>
                                              <p:pRg st="0" end="0"/>
                                            </p:txEl>
                                          </p:spTgt>
                                        </p:tgtEl>
                                      </p:cBhvr>
                                    </p:animEffect>
                                    <p:anim calcmode="lin" valueType="num">
                                      <p:cBhvr>
                                        <p:cTn id="8" dur="1000" fill="hold"/>
                                        <p:tgtEl>
                                          <p:spTgt spid="1628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28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62819">
                                            <p:txEl>
                                              <p:pRg st="1" end="1"/>
                                            </p:txEl>
                                          </p:spTgt>
                                        </p:tgtEl>
                                        <p:attrNameLst>
                                          <p:attrName>style.visibility</p:attrName>
                                        </p:attrNameLst>
                                      </p:cBhvr>
                                      <p:to>
                                        <p:strVal val="visible"/>
                                      </p:to>
                                    </p:set>
                                    <p:animEffect transition="in" filter="fade">
                                      <p:cBhvr>
                                        <p:cTn id="14" dur="1000"/>
                                        <p:tgtEl>
                                          <p:spTgt spid="162819">
                                            <p:txEl>
                                              <p:pRg st="1" end="1"/>
                                            </p:txEl>
                                          </p:spTgt>
                                        </p:tgtEl>
                                      </p:cBhvr>
                                    </p:animEffect>
                                    <p:anim calcmode="lin" valueType="num">
                                      <p:cBhvr>
                                        <p:cTn id="15" dur="1000" fill="hold"/>
                                        <p:tgtEl>
                                          <p:spTgt spid="16281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628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162819">
                                            <p:txEl>
                                              <p:pRg st="2" end="2"/>
                                            </p:txEl>
                                          </p:spTgt>
                                        </p:tgtEl>
                                        <p:attrNameLst>
                                          <p:attrName>style.visibility</p:attrName>
                                        </p:attrNameLst>
                                      </p:cBhvr>
                                      <p:to>
                                        <p:strVal val="visible"/>
                                      </p:to>
                                    </p:set>
                                    <p:animEffect transition="in" filter="fade">
                                      <p:cBhvr>
                                        <p:cTn id="21" dur="1000"/>
                                        <p:tgtEl>
                                          <p:spTgt spid="162819">
                                            <p:txEl>
                                              <p:pRg st="2" end="2"/>
                                            </p:txEl>
                                          </p:spTgt>
                                        </p:tgtEl>
                                      </p:cBhvr>
                                    </p:animEffect>
                                    <p:anim calcmode="lin" valueType="num">
                                      <p:cBhvr>
                                        <p:cTn id="22" dur="1000" fill="hold"/>
                                        <p:tgtEl>
                                          <p:spTgt spid="16281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6281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162819">
                                            <p:txEl>
                                              <p:pRg st="3" end="3"/>
                                            </p:txEl>
                                          </p:spTgt>
                                        </p:tgtEl>
                                        <p:attrNameLst>
                                          <p:attrName>style.visibility</p:attrName>
                                        </p:attrNameLst>
                                      </p:cBhvr>
                                      <p:to>
                                        <p:strVal val="visible"/>
                                      </p:to>
                                    </p:set>
                                    <p:animEffect transition="in" filter="fade">
                                      <p:cBhvr>
                                        <p:cTn id="28" dur="1000"/>
                                        <p:tgtEl>
                                          <p:spTgt spid="162819">
                                            <p:txEl>
                                              <p:pRg st="3" end="3"/>
                                            </p:txEl>
                                          </p:spTgt>
                                        </p:tgtEl>
                                      </p:cBhvr>
                                    </p:animEffect>
                                    <p:anim calcmode="lin" valueType="num">
                                      <p:cBhvr>
                                        <p:cTn id="29" dur="1000" fill="hold"/>
                                        <p:tgtEl>
                                          <p:spTgt spid="16281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6281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build="p" bldLvl="2"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500B846-5947-6E4B-1F9F-C87CEDB380A4}"/>
              </a:ext>
            </a:extLst>
          </p:cNvPr>
          <p:cNvSpPr>
            <a:spLocks noGrp="1" noChangeArrowheads="1"/>
          </p:cNvSpPr>
          <p:nvPr>
            <p:ph type="title"/>
          </p:nvPr>
        </p:nvSpPr>
        <p:spPr/>
        <p:txBody>
          <a:bodyPr/>
          <a:lstStyle/>
          <a:p>
            <a:pPr eaLnBrk="1" hangingPunct="1"/>
            <a:r>
              <a:rPr lang="en-US" altLang="en-US"/>
              <a:t>Computing Inventory Ratios</a:t>
            </a:r>
          </a:p>
        </p:txBody>
      </p:sp>
      <p:sp>
        <p:nvSpPr>
          <p:cNvPr id="164867" name="Rectangle 3">
            <a:extLst>
              <a:ext uri="{FF2B5EF4-FFF2-40B4-BE49-F238E27FC236}">
                <a16:creationId xmlns:a16="http://schemas.microsoft.com/office/drawing/2014/main" id="{B283C3DA-A2E5-0DC6-D13A-6AC05F76545C}"/>
              </a:ext>
            </a:extLst>
          </p:cNvPr>
          <p:cNvSpPr>
            <a:spLocks noGrp="1" noChangeArrowheads="1"/>
          </p:cNvSpPr>
          <p:nvPr>
            <p:ph type="body" idx="1"/>
          </p:nvPr>
        </p:nvSpPr>
        <p:spPr/>
        <p:txBody>
          <a:bodyPr/>
          <a:lstStyle/>
          <a:p>
            <a:pPr marL="342900" indent="-342900" eaLnBrk="1" hangingPunct="1"/>
            <a:r>
              <a:rPr lang="en-US" altLang="en-US"/>
              <a:t>Inventory Turnover = Cost of Goods Sold / Inventory</a:t>
            </a:r>
          </a:p>
          <a:p>
            <a:pPr marL="742950" lvl="1" indent="-285750" eaLnBrk="1" hangingPunct="1"/>
            <a:r>
              <a:rPr lang="en-US" altLang="en-US"/>
              <a:t>1344 / 422 = 3.2 times</a:t>
            </a:r>
          </a:p>
          <a:p>
            <a:pPr marL="342900" indent="-342900" eaLnBrk="1" hangingPunct="1"/>
            <a:r>
              <a:rPr lang="en-US" altLang="en-US"/>
              <a:t>Days’ Sales in Inventory = 365 / Inventory Turnover</a:t>
            </a:r>
          </a:p>
          <a:p>
            <a:pPr marL="742950" lvl="1" indent="-285750" eaLnBrk="1" hangingPunct="1"/>
            <a:r>
              <a:rPr lang="en-US" altLang="en-US"/>
              <a:t>365 / 3.2 = 114 days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64867">
                                            <p:txEl>
                                              <p:pRg st="0" end="0"/>
                                            </p:txEl>
                                          </p:spTgt>
                                        </p:tgtEl>
                                        <p:attrNameLst>
                                          <p:attrName>style.visibility</p:attrName>
                                        </p:attrNameLst>
                                      </p:cBhvr>
                                      <p:to>
                                        <p:strVal val="visible"/>
                                      </p:to>
                                    </p:set>
                                    <p:animEffect transition="in" filter="fade">
                                      <p:cBhvr>
                                        <p:cTn id="7" dur="1000"/>
                                        <p:tgtEl>
                                          <p:spTgt spid="164867">
                                            <p:txEl>
                                              <p:pRg st="0" end="0"/>
                                            </p:txEl>
                                          </p:spTgt>
                                        </p:tgtEl>
                                      </p:cBhvr>
                                    </p:animEffect>
                                    <p:anim calcmode="lin" valueType="num">
                                      <p:cBhvr>
                                        <p:cTn id="8" dur="1000" fill="hold"/>
                                        <p:tgtEl>
                                          <p:spTgt spid="1648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486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64867">
                                            <p:txEl>
                                              <p:pRg st="1" end="1"/>
                                            </p:txEl>
                                          </p:spTgt>
                                        </p:tgtEl>
                                        <p:attrNameLst>
                                          <p:attrName>style.visibility</p:attrName>
                                        </p:attrNameLst>
                                      </p:cBhvr>
                                      <p:to>
                                        <p:strVal val="visible"/>
                                      </p:to>
                                    </p:set>
                                    <p:animEffect transition="in" filter="fade">
                                      <p:cBhvr>
                                        <p:cTn id="14" dur="1000"/>
                                        <p:tgtEl>
                                          <p:spTgt spid="164867">
                                            <p:txEl>
                                              <p:pRg st="1" end="1"/>
                                            </p:txEl>
                                          </p:spTgt>
                                        </p:tgtEl>
                                      </p:cBhvr>
                                    </p:animEffect>
                                    <p:anim calcmode="lin" valueType="num">
                                      <p:cBhvr>
                                        <p:cTn id="15" dur="1000" fill="hold"/>
                                        <p:tgtEl>
                                          <p:spTgt spid="16486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6486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164867">
                                            <p:txEl>
                                              <p:pRg st="2" end="2"/>
                                            </p:txEl>
                                          </p:spTgt>
                                        </p:tgtEl>
                                        <p:attrNameLst>
                                          <p:attrName>style.visibility</p:attrName>
                                        </p:attrNameLst>
                                      </p:cBhvr>
                                      <p:to>
                                        <p:strVal val="visible"/>
                                      </p:to>
                                    </p:set>
                                    <p:animEffect transition="in" filter="fade">
                                      <p:cBhvr>
                                        <p:cTn id="21" dur="1000"/>
                                        <p:tgtEl>
                                          <p:spTgt spid="164867">
                                            <p:txEl>
                                              <p:pRg st="2" end="2"/>
                                            </p:txEl>
                                          </p:spTgt>
                                        </p:tgtEl>
                                      </p:cBhvr>
                                    </p:animEffect>
                                    <p:anim calcmode="lin" valueType="num">
                                      <p:cBhvr>
                                        <p:cTn id="22" dur="1000" fill="hold"/>
                                        <p:tgtEl>
                                          <p:spTgt spid="16486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6486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164867">
                                            <p:txEl>
                                              <p:pRg st="3" end="3"/>
                                            </p:txEl>
                                          </p:spTgt>
                                        </p:tgtEl>
                                        <p:attrNameLst>
                                          <p:attrName>style.visibility</p:attrName>
                                        </p:attrNameLst>
                                      </p:cBhvr>
                                      <p:to>
                                        <p:strVal val="visible"/>
                                      </p:to>
                                    </p:set>
                                    <p:animEffect transition="in" filter="fade">
                                      <p:cBhvr>
                                        <p:cTn id="28" dur="1000"/>
                                        <p:tgtEl>
                                          <p:spTgt spid="164867">
                                            <p:txEl>
                                              <p:pRg st="3" end="3"/>
                                            </p:txEl>
                                          </p:spTgt>
                                        </p:tgtEl>
                                      </p:cBhvr>
                                    </p:animEffect>
                                    <p:anim calcmode="lin" valueType="num">
                                      <p:cBhvr>
                                        <p:cTn id="29" dur="1000" fill="hold"/>
                                        <p:tgtEl>
                                          <p:spTgt spid="16486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6486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7" grpId="0" build="p" bldLvl="2"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68E87B2A-238B-5B72-D283-91A57A1A5F56}"/>
              </a:ext>
            </a:extLst>
          </p:cNvPr>
          <p:cNvSpPr>
            <a:spLocks noGrp="1" noChangeArrowheads="1"/>
          </p:cNvSpPr>
          <p:nvPr>
            <p:ph type="title"/>
          </p:nvPr>
        </p:nvSpPr>
        <p:spPr/>
        <p:txBody>
          <a:bodyPr/>
          <a:lstStyle/>
          <a:p>
            <a:pPr eaLnBrk="1" hangingPunct="1"/>
            <a:r>
              <a:rPr lang="en-US" altLang="en-US"/>
              <a:t>Computing Receivables Ratios</a:t>
            </a:r>
          </a:p>
        </p:txBody>
      </p:sp>
      <p:sp>
        <p:nvSpPr>
          <p:cNvPr id="166915" name="Rectangle 3">
            <a:extLst>
              <a:ext uri="{FF2B5EF4-FFF2-40B4-BE49-F238E27FC236}">
                <a16:creationId xmlns:a16="http://schemas.microsoft.com/office/drawing/2014/main" id="{478FFC48-DD3F-AA59-A689-F2E318791D7E}"/>
              </a:ext>
            </a:extLst>
          </p:cNvPr>
          <p:cNvSpPr>
            <a:spLocks noGrp="1" noChangeArrowheads="1"/>
          </p:cNvSpPr>
          <p:nvPr>
            <p:ph type="body" idx="1"/>
          </p:nvPr>
        </p:nvSpPr>
        <p:spPr/>
        <p:txBody>
          <a:bodyPr/>
          <a:lstStyle/>
          <a:p>
            <a:pPr marL="342900" indent="-342900" eaLnBrk="1" hangingPunct="1"/>
            <a:r>
              <a:rPr lang="en-US" altLang="en-US"/>
              <a:t>Receivables Turnover = Sales / Accounts Receivable</a:t>
            </a:r>
          </a:p>
          <a:p>
            <a:pPr marL="742950" lvl="1" indent="-285750" eaLnBrk="1" hangingPunct="1"/>
            <a:r>
              <a:rPr lang="en-US" altLang="en-US"/>
              <a:t>2311 / 188 = 12.3 times</a:t>
            </a:r>
          </a:p>
          <a:p>
            <a:pPr marL="342900" indent="-342900" eaLnBrk="1" hangingPunct="1"/>
            <a:r>
              <a:rPr lang="en-US" altLang="en-US"/>
              <a:t>Days’ Sales in Receivables = 365 / Receivables Turnover</a:t>
            </a:r>
          </a:p>
          <a:p>
            <a:pPr marL="742950" lvl="1" indent="-285750" eaLnBrk="1" hangingPunct="1"/>
            <a:r>
              <a:rPr lang="en-US" altLang="en-US"/>
              <a:t>365 / 12.3 = 30 days</a:t>
            </a:r>
          </a:p>
          <a:p>
            <a:pPr marL="342900" indent="-342900" eaLnBrk="1" hangingPunct="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66915">
                                            <p:txEl>
                                              <p:pRg st="0" end="0"/>
                                            </p:txEl>
                                          </p:spTgt>
                                        </p:tgtEl>
                                        <p:attrNameLst>
                                          <p:attrName>style.visibility</p:attrName>
                                        </p:attrNameLst>
                                      </p:cBhvr>
                                      <p:to>
                                        <p:strVal val="visible"/>
                                      </p:to>
                                    </p:set>
                                    <p:animEffect transition="in" filter="fade">
                                      <p:cBhvr>
                                        <p:cTn id="7" dur="1000"/>
                                        <p:tgtEl>
                                          <p:spTgt spid="166915">
                                            <p:txEl>
                                              <p:pRg st="0" end="0"/>
                                            </p:txEl>
                                          </p:spTgt>
                                        </p:tgtEl>
                                      </p:cBhvr>
                                    </p:animEffect>
                                    <p:anim calcmode="lin" valueType="num">
                                      <p:cBhvr>
                                        <p:cTn id="8" dur="1000" fill="hold"/>
                                        <p:tgtEl>
                                          <p:spTgt spid="1669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69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66915">
                                            <p:txEl>
                                              <p:pRg st="1" end="1"/>
                                            </p:txEl>
                                          </p:spTgt>
                                        </p:tgtEl>
                                        <p:attrNameLst>
                                          <p:attrName>style.visibility</p:attrName>
                                        </p:attrNameLst>
                                      </p:cBhvr>
                                      <p:to>
                                        <p:strVal val="visible"/>
                                      </p:to>
                                    </p:set>
                                    <p:animEffect transition="in" filter="fade">
                                      <p:cBhvr>
                                        <p:cTn id="14" dur="1000"/>
                                        <p:tgtEl>
                                          <p:spTgt spid="166915">
                                            <p:txEl>
                                              <p:pRg st="1" end="1"/>
                                            </p:txEl>
                                          </p:spTgt>
                                        </p:tgtEl>
                                      </p:cBhvr>
                                    </p:animEffect>
                                    <p:anim calcmode="lin" valueType="num">
                                      <p:cBhvr>
                                        <p:cTn id="15" dur="1000" fill="hold"/>
                                        <p:tgtEl>
                                          <p:spTgt spid="16691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669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166915">
                                            <p:txEl>
                                              <p:pRg st="2" end="2"/>
                                            </p:txEl>
                                          </p:spTgt>
                                        </p:tgtEl>
                                        <p:attrNameLst>
                                          <p:attrName>style.visibility</p:attrName>
                                        </p:attrNameLst>
                                      </p:cBhvr>
                                      <p:to>
                                        <p:strVal val="visible"/>
                                      </p:to>
                                    </p:set>
                                    <p:animEffect transition="in" filter="fade">
                                      <p:cBhvr>
                                        <p:cTn id="21" dur="1000"/>
                                        <p:tgtEl>
                                          <p:spTgt spid="166915">
                                            <p:txEl>
                                              <p:pRg st="2" end="2"/>
                                            </p:txEl>
                                          </p:spTgt>
                                        </p:tgtEl>
                                      </p:cBhvr>
                                    </p:animEffect>
                                    <p:anim calcmode="lin" valueType="num">
                                      <p:cBhvr>
                                        <p:cTn id="22" dur="1000" fill="hold"/>
                                        <p:tgtEl>
                                          <p:spTgt spid="16691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6691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166915">
                                            <p:txEl>
                                              <p:pRg st="3" end="3"/>
                                            </p:txEl>
                                          </p:spTgt>
                                        </p:tgtEl>
                                        <p:attrNameLst>
                                          <p:attrName>style.visibility</p:attrName>
                                        </p:attrNameLst>
                                      </p:cBhvr>
                                      <p:to>
                                        <p:strVal val="visible"/>
                                      </p:to>
                                    </p:set>
                                    <p:animEffect transition="in" filter="fade">
                                      <p:cBhvr>
                                        <p:cTn id="28" dur="1000"/>
                                        <p:tgtEl>
                                          <p:spTgt spid="166915">
                                            <p:txEl>
                                              <p:pRg st="3" end="3"/>
                                            </p:txEl>
                                          </p:spTgt>
                                        </p:tgtEl>
                                      </p:cBhvr>
                                    </p:animEffect>
                                    <p:anim calcmode="lin" valueType="num">
                                      <p:cBhvr>
                                        <p:cTn id="29" dur="1000" fill="hold"/>
                                        <p:tgtEl>
                                          <p:spTgt spid="16691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6691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5" grpId="0" build="p" bldLvl="2"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DDDF33AB-F0E1-2B7F-A7E8-19FB222A53FB}"/>
              </a:ext>
            </a:extLst>
          </p:cNvPr>
          <p:cNvSpPr>
            <a:spLocks noGrp="1" noChangeArrowheads="1"/>
          </p:cNvSpPr>
          <p:nvPr>
            <p:ph type="title"/>
          </p:nvPr>
        </p:nvSpPr>
        <p:spPr/>
        <p:txBody>
          <a:bodyPr/>
          <a:lstStyle/>
          <a:p>
            <a:pPr eaLnBrk="1" hangingPunct="1"/>
            <a:r>
              <a:rPr lang="en-US" altLang="en-US"/>
              <a:t>Computing Total Asset Turnover</a:t>
            </a:r>
          </a:p>
        </p:txBody>
      </p:sp>
      <p:sp>
        <p:nvSpPr>
          <p:cNvPr id="168963" name="Rectangle 3">
            <a:extLst>
              <a:ext uri="{FF2B5EF4-FFF2-40B4-BE49-F238E27FC236}">
                <a16:creationId xmlns:a16="http://schemas.microsoft.com/office/drawing/2014/main" id="{2BAACF89-A54F-EB31-2A2A-D242404334A1}"/>
              </a:ext>
            </a:extLst>
          </p:cNvPr>
          <p:cNvSpPr>
            <a:spLocks noGrp="1" noChangeArrowheads="1"/>
          </p:cNvSpPr>
          <p:nvPr>
            <p:ph type="body" idx="1"/>
          </p:nvPr>
        </p:nvSpPr>
        <p:spPr/>
        <p:txBody>
          <a:bodyPr/>
          <a:lstStyle/>
          <a:p>
            <a:pPr marL="342900" indent="-342900" eaLnBrk="1" hangingPunct="1">
              <a:lnSpc>
                <a:spcPct val="90000"/>
              </a:lnSpc>
            </a:pPr>
            <a:r>
              <a:rPr lang="en-US" altLang="en-US"/>
              <a:t>Total Asset Turnover = Sales / Total Assets</a:t>
            </a:r>
          </a:p>
          <a:p>
            <a:pPr marL="742950" lvl="1" indent="-285750" eaLnBrk="1" hangingPunct="1">
              <a:lnSpc>
                <a:spcPct val="90000"/>
              </a:lnSpc>
            </a:pPr>
            <a:r>
              <a:rPr lang="en-US" altLang="en-US"/>
              <a:t>2311 / 3588 = .64 times</a:t>
            </a:r>
          </a:p>
          <a:p>
            <a:pPr marL="742950" lvl="1" indent="-285750" eaLnBrk="1" hangingPunct="1">
              <a:lnSpc>
                <a:spcPct val="90000"/>
              </a:lnSpc>
            </a:pPr>
            <a:r>
              <a:rPr lang="en-US" altLang="en-US"/>
              <a:t>It is not unusual for TAT &lt; 1, especially if a firm has a large amount of fixed assets.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68963">
                                            <p:txEl>
                                              <p:pRg st="0" end="0"/>
                                            </p:txEl>
                                          </p:spTgt>
                                        </p:tgtEl>
                                        <p:attrNameLst>
                                          <p:attrName>style.visibility</p:attrName>
                                        </p:attrNameLst>
                                      </p:cBhvr>
                                      <p:to>
                                        <p:strVal val="visible"/>
                                      </p:to>
                                    </p:set>
                                    <p:animEffect transition="in" filter="fade">
                                      <p:cBhvr>
                                        <p:cTn id="7" dur="1000"/>
                                        <p:tgtEl>
                                          <p:spTgt spid="168963">
                                            <p:txEl>
                                              <p:pRg st="0" end="0"/>
                                            </p:txEl>
                                          </p:spTgt>
                                        </p:tgtEl>
                                      </p:cBhvr>
                                    </p:animEffect>
                                    <p:anim calcmode="lin" valueType="num">
                                      <p:cBhvr>
                                        <p:cTn id="8" dur="1000" fill="hold"/>
                                        <p:tgtEl>
                                          <p:spTgt spid="16896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896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68963">
                                            <p:txEl>
                                              <p:pRg st="1" end="1"/>
                                            </p:txEl>
                                          </p:spTgt>
                                        </p:tgtEl>
                                        <p:attrNameLst>
                                          <p:attrName>style.visibility</p:attrName>
                                        </p:attrNameLst>
                                      </p:cBhvr>
                                      <p:to>
                                        <p:strVal val="visible"/>
                                      </p:to>
                                    </p:set>
                                    <p:animEffect transition="in" filter="fade">
                                      <p:cBhvr>
                                        <p:cTn id="14" dur="1000"/>
                                        <p:tgtEl>
                                          <p:spTgt spid="168963">
                                            <p:txEl>
                                              <p:pRg st="1" end="1"/>
                                            </p:txEl>
                                          </p:spTgt>
                                        </p:tgtEl>
                                      </p:cBhvr>
                                    </p:animEffect>
                                    <p:anim calcmode="lin" valueType="num">
                                      <p:cBhvr>
                                        <p:cTn id="15" dur="1000" fill="hold"/>
                                        <p:tgtEl>
                                          <p:spTgt spid="16896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6896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168963">
                                            <p:txEl>
                                              <p:pRg st="2" end="2"/>
                                            </p:txEl>
                                          </p:spTgt>
                                        </p:tgtEl>
                                        <p:attrNameLst>
                                          <p:attrName>style.visibility</p:attrName>
                                        </p:attrNameLst>
                                      </p:cBhvr>
                                      <p:to>
                                        <p:strVal val="visible"/>
                                      </p:to>
                                    </p:set>
                                    <p:animEffect transition="in" filter="fade">
                                      <p:cBhvr>
                                        <p:cTn id="21" dur="1000"/>
                                        <p:tgtEl>
                                          <p:spTgt spid="168963">
                                            <p:txEl>
                                              <p:pRg st="2" end="2"/>
                                            </p:txEl>
                                          </p:spTgt>
                                        </p:tgtEl>
                                      </p:cBhvr>
                                    </p:animEffect>
                                    <p:anim calcmode="lin" valueType="num">
                                      <p:cBhvr>
                                        <p:cTn id="22" dur="1000" fill="hold"/>
                                        <p:tgtEl>
                                          <p:spTgt spid="16896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6896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3" grpId="0"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250F9527-87CB-1625-E1C6-6D8508FF49E1}"/>
              </a:ext>
            </a:extLst>
          </p:cNvPr>
          <p:cNvSpPr>
            <a:spLocks noGrp="1" noChangeArrowheads="1"/>
          </p:cNvSpPr>
          <p:nvPr>
            <p:ph type="title"/>
          </p:nvPr>
        </p:nvSpPr>
        <p:spPr/>
        <p:txBody>
          <a:bodyPr/>
          <a:lstStyle/>
          <a:p>
            <a:pPr eaLnBrk="1" hangingPunct="1"/>
            <a:r>
              <a:rPr lang="en-US" altLang="en-US"/>
              <a:t>Computing Profitability Measures</a:t>
            </a:r>
          </a:p>
        </p:txBody>
      </p:sp>
      <p:sp>
        <p:nvSpPr>
          <p:cNvPr id="171011" name="Rectangle 3">
            <a:extLst>
              <a:ext uri="{FF2B5EF4-FFF2-40B4-BE49-F238E27FC236}">
                <a16:creationId xmlns:a16="http://schemas.microsoft.com/office/drawing/2014/main" id="{B85420C5-1300-85D8-B242-BB9C89F3CE08}"/>
              </a:ext>
            </a:extLst>
          </p:cNvPr>
          <p:cNvSpPr>
            <a:spLocks noGrp="1" noChangeArrowheads="1"/>
          </p:cNvSpPr>
          <p:nvPr>
            <p:ph type="body" idx="1"/>
          </p:nvPr>
        </p:nvSpPr>
        <p:spPr/>
        <p:txBody>
          <a:bodyPr/>
          <a:lstStyle/>
          <a:p>
            <a:pPr marL="342900" indent="-342900" eaLnBrk="1" hangingPunct="1"/>
            <a:r>
              <a:rPr lang="en-US" altLang="en-US" sz="2800"/>
              <a:t>Profit Margin = Net Income / Sales</a:t>
            </a:r>
          </a:p>
          <a:p>
            <a:pPr marL="742950" lvl="1" indent="-285750" eaLnBrk="1" hangingPunct="1"/>
            <a:r>
              <a:rPr lang="en-US" altLang="en-US" sz="2400"/>
              <a:t>363 / 2311 = 15.7%</a:t>
            </a:r>
          </a:p>
          <a:p>
            <a:pPr marL="342900" indent="-342900" eaLnBrk="1" hangingPunct="1"/>
            <a:r>
              <a:rPr lang="en-US" altLang="en-US" sz="2800"/>
              <a:t>Return on Assets (ROA) = Net Income / Total Assets</a:t>
            </a:r>
          </a:p>
          <a:p>
            <a:pPr marL="742950" lvl="1" indent="-285750" eaLnBrk="1" hangingPunct="1"/>
            <a:r>
              <a:rPr lang="en-US" altLang="en-US" sz="2400"/>
              <a:t>363 / 3588 = 10.1%</a:t>
            </a:r>
          </a:p>
          <a:p>
            <a:pPr marL="342900" indent="-342900" eaLnBrk="1" hangingPunct="1"/>
            <a:r>
              <a:rPr lang="en-US" altLang="en-US" sz="2800"/>
              <a:t>Return on Equity (ROE) = Net Income / Total Equity</a:t>
            </a:r>
          </a:p>
          <a:p>
            <a:pPr marL="742950" lvl="1" indent="-285750" eaLnBrk="1" hangingPunct="1"/>
            <a:r>
              <a:rPr lang="en-US" altLang="en-US" sz="2400"/>
              <a:t>363 / 2591 = 14.0%</a:t>
            </a:r>
          </a:p>
          <a:p>
            <a:pPr marL="342900" indent="-342900" eaLnBrk="1" hangingPunct="1"/>
            <a:r>
              <a:rPr lang="en-US" altLang="en-US" sz="2800"/>
              <a:t>EBITDA Margin = EBITDA / Sales</a:t>
            </a:r>
          </a:p>
          <a:p>
            <a:pPr marL="742950" lvl="1" indent="-285750" eaLnBrk="1" hangingPunct="1"/>
            <a:r>
              <a:rPr lang="en-US" altLang="en-US" sz="2400"/>
              <a:t>967 / 2311 = 41.8%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71011">
                                            <p:txEl>
                                              <p:pRg st="0" end="0"/>
                                            </p:txEl>
                                          </p:spTgt>
                                        </p:tgtEl>
                                        <p:attrNameLst>
                                          <p:attrName>style.visibility</p:attrName>
                                        </p:attrNameLst>
                                      </p:cBhvr>
                                      <p:to>
                                        <p:strVal val="visible"/>
                                      </p:to>
                                    </p:set>
                                    <p:animEffect transition="in" filter="fade">
                                      <p:cBhvr>
                                        <p:cTn id="7" dur="1000"/>
                                        <p:tgtEl>
                                          <p:spTgt spid="171011">
                                            <p:txEl>
                                              <p:pRg st="0" end="0"/>
                                            </p:txEl>
                                          </p:spTgt>
                                        </p:tgtEl>
                                      </p:cBhvr>
                                    </p:animEffect>
                                    <p:anim calcmode="lin" valueType="num">
                                      <p:cBhvr>
                                        <p:cTn id="8" dur="1000" fill="hold"/>
                                        <p:tgtEl>
                                          <p:spTgt spid="1710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10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71011">
                                            <p:txEl>
                                              <p:pRg st="1" end="1"/>
                                            </p:txEl>
                                          </p:spTgt>
                                        </p:tgtEl>
                                        <p:attrNameLst>
                                          <p:attrName>style.visibility</p:attrName>
                                        </p:attrNameLst>
                                      </p:cBhvr>
                                      <p:to>
                                        <p:strVal val="visible"/>
                                      </p:to>
                                    </p:set>
                                    <p:animEffect transition="in" filter="fade">
                                      <p:cBhvr>
                                        <p:cTn id="14" dur="1000"/>
                                        <p:tgtEl>
                                          <p:spTgt spid="171011">
                                            <p:txEl>
                                              <p:pRg st="1" end="1"/>
                                            </p:txEl>
                                          </p:spTgt>
                                        </p:tgtEl>
                                      </p:cBhvr>
                                    </p:animEffect>
                                    <p:anim calcmode="lin" valueType="num">
                                      <p:cBhvr>
                                        <p:cTn id="15" dur="1000" fill="hold"/>
                                        <p:tgtEl>
                                          <p:spTgt spid="1710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710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171011">
                                            <p:txEl>
                                              <p:pRg st="2" end="2"/>
                                            </p:txEl>
                                          </p:spTgt>
                                        </p:tgtEl>
                                        <p:attrNameLst>
                                          <p:attrName>style.visibility</p:attrName>
                                        </p:attrNameLst>
                                      </p:cBhvr>
                                      <p:to>
                                        <p:strVal val="visible"/>
                                      </p:to>
                                    </p:set>
                                    <p:animEffect transition="in" filter="fade">
                                      <p:cBhvr>
                                        <p:cTn id="21" dur="1000"/>
                                        <p:tgtEl>
                                          <p:spTgt spid="171011">
                                            <p:txEl>
                                              <p:pRg st="2" end="2"/>
                                            </p:txEl>
                                          </p:spTgt>
                                        </p:tgtEl>
                                      </p:cBhvr>
                                    </p:animEffect>
                                    <p:anim calcmode="lin" valueType="num">
                                      <p:cBhvr>
                                        <p:cTn id="22" dur="1000" fill="hold"/>
                                        <p:tgtEl>
                                          <p:spTgt spid="17101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710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171011">
                                            <p:txEl>
                                              <p:pRg st="3" end="3"/>
                                            </p:txEl>
                                          </p:spTgt>
                                        </p:tgtEl>
                                        <p:attrNameLst>
                                          <p:attrName>style.visibility</p:attrName>
                                        </p:attrNameLst>
                                      </p:cBhvr>
                                      <p:to>
                                        <p:strVal val="visible"/>
                                      </p:to>
                                    </p:set>
                                    <p:animEffect transition="in" filter="fade">
                                      <p:cBhvr>
                                        <p:cTn id="28" dur="1000"/>
                                        <p:tgtEl>
                                          <p:spTgt spid="171011">
                                            <p:txEl>
                                              <p:pRg st="3" end="3"/>
                                            </p:txEl>
                                          </p:spTgt>
                                        </p:tgtEl>
                                      </p:cBhvr>
                                    </p:animEffect>
                                    <p:anim calcmode="lin" valueType="num">
                                      <p:cBhvr>
                                        <p:cTn id="29" dur="1000" fill="hold"/>
                                        <p:tgtEl>
                                          <p:spTgt spid="17101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710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171011">
                                            <p:txEl>
                                              <p:pRg st="4" end="4"/>
                                            </p:txEl>
                                          </p:spTgt>
                                        </p:tgtEl>
                                        <p:attrNameLst>
                                          <p:attrName>style.visibility</p:attrName>
                                        </p:attrNameLst>
                                      </p:cBhvr>
                                      <p:to>
                                        <p:strVal val="visible"/>
                                      </p:to>
                                    </p:set>
                                    <p:animEffect transition="in" filter="fade">
                                      <p:cBhvr>
                                        <p:cTn id="35" dur="1000"/>
                                        <p:tgtEl>
                                          <p:spTgt spid="171011">
                                            <p:txEl>
                                              <p:pRg st="4" end="4"/>
                                            </p:txEl>
                                          </p:spTgt>
                                        </p:tgtEl>
                                      </p:cBhvr>
                                    </p:animEffect>
                                    <p:anim calcmode="lin" valueType="num">
                                      <p:cBhvr>
                                        <p:cTn id="36" dur="1000" fill="hold"/>
                                        <p:tgtEl>
                                          <p:spTgt spid="17101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7101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171011">
                                            <p:txEl>
                                              <p:pRg st="5" end="5"/>
                                            </p:txEl>
                                          </p:spTgt>
                                        </p:tgtEl>
                                        <p:attrNameLst>
                                          <p:attrName>style.visibility</p:attrName>
                                        </p:attrNameLst>
                                      </p:cBhvr>
                                      <p:to>
                                        <p:strVal val="visible"/>
                                      </p:to>
                                    </p:set>
                                    <p:animEffect transition="in" filter="fade">
                                      <p:cBhvr>
                                        <p:cTn id="42" dur="1000"/>
                                        <p:tgtEl>
                                          <p:spTgt spid="171011">
                                            <p:txEl>
                                              <p:pRg st="5" end="5"/>
                                            </p:txEl>
                                          </p:spTgt>
                                        </p:tgtEl>
                                      </p:cBhvr>
                                    </p:animEffect>
                                    <p:anim calcmode="lin" valueType="num">
                                      <p:cBhvr>
                                        <p:cTn id="43" dur="1000" fill="hold"/>
                                        <p:tgtEl>
                                          <p:spTgt spid="171011">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7101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nodeType="clickEffect">
                                  <p:stCondLst>
                                    <p:cond delay="0"/>
                                  </p:stCondLst>
                                  <p:childTnLst>
                                    <p:set>
                                      <p:cBhvr>
                                        <p:cTn id="48" dur="1" fill="hold">
                                          <p:stCondLst>
                                            <p:cond delay="0"/>
                                          </p:stCondLst>
                                        </p:cTn>
                                        <p:tgtEl>
                                          <p:spTgt spid="171011">
                                            <p:txEl>
                                              <p:pRg st="6" end="6"/>
                                            </p:txEl>
                                          </p:spTgt>
                                        </p:tgtEl>
                                        <p:attrNameLst>
                                          <p:attrName>style.visibility</p:attrName>
                                        </p:attrNameLst>
                                      </p:cBhvr>
                                      <p:to>
                                        <p:strVal val="visible"/>
                                      </p:to>
                                    </p:set>
                                    <p:animEffect transition="in" filter="fade">
                                      <p:cBhvr>
                                        <p:cTn id="49" dur="1000"/>
                                        <p:tgtEl>
                                          <p:spTgt spid="171011">
                                            <p:txEl>
                                              <p:pRg st="6" end="6"/>
                                            </p:txEl>
                                          </p:spTgt>
                                        </p:tgtEl>
                                      </p:cBhvr>
                                    </p:animEffect>
                                    <p:anim calcmode="lin" valueType="num">
                                      <p:cBhvr>
                                        <p:cTn id="50" dur="1000" fill="hold"/>
                                        <p:tgtEl>
                                          <p:spTgt spid="171011">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171011">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2" presetClass="entr" presetSubtype="0" fill="hold" nodeType="clickEffect">
                                  <p:stCondLst>
                                    <p:cond delay="0"/>
                                  </p:stCondLst>
                                  <p:childTnLst>
                                    <p:set>
                                      <p:cBhvr>
                                        <p:cTn id="55" dur="1" fill="hold">
                                          <p:stCondLst>
                                            <p:cond delay="0"/>
                                          </p:stCondLst>
                                        </p:cTn>
                                        <p:tgtEl>
                                          <p:spTgt spid="171011">
                                            <p:txEl>
                                              <p:pRg st="7" end="7"/>
                                            </p:txEl>
                                          </p:spTgt>
                                        </p:tgtEl>
                                        <p:attrNameLst>
                                          <p:attrName>style.visibility</p:attrName>
                                        </p:attrNameLst>
                                      </p:cBhvr>
                                      <p:to>
                                        <p:strVal val="visible"/>
                                      </p:to>
                                    </p:set>
                                    <p:animEffect transition="in" filter="fade">
                                      <p:cBhvr>
                                        <p:cTn id="56" dur="1000"/>
                                        <p:tgtEl>
                                          <p:spTgt spid="171011">
                                            <p:txEl>
                                              <p:pRg st="7" end="7"/>
                                            </p:txEl>
                                          </p:spTgt>
                                        </p:tgtEl>
                                      </p:cBhvr>
                                    </p:animEffect>
                                    <p:anim calcmode="lin" valueType="num">
                                      <p:cBhvr>
                                        <p:cTn id="57" dur="1000" fill="hold"/>
                                        <p:tgtEl>
                                          <p:spTgt spid="171011">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171011">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1" grpId="0" build="p" bldLvl="2"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C732E03-5610-2A5D-19B3-C28644C421AA}"/>
              </a:ext>
            </a:extLst>
          </p:cNvPr>
          <p:cNvSpPr>
            <a:spLocks noGrp="1" noChangeArrowheads="1"/>
          </p:cNvSpPr>
          <p:nvPr>
            <p:ph type="title"/>
          </p:nvPr>
        </p:nvSpPr>
        <p:spPr/>
        <p:txBody>
          <a:bodyPr/>
          <a:lstStyle/>
          <a:p>
            <a:pPr eaLnBrk="1" hangingPunct="1"/>
            <a:r>
              <a:rPr lang="en-US" altLang="en-US"/>
              <a:t>Computing Market Value Measures</a:t>
            </a:r>
          </a:p>
        </p:txBody>
      </p:sp>
      <p:sp>
        <p:nvSpPr>
          <p:cNvPr id="173059" name="Rectangle 3">
            <a:extLst>
              <a:ext uri="{FF2B5EF4-FFF2-40B4-BE49-F238E27FC236}">
                <a16:creationId xmlns:a16="http://schemas.microsoft.com/office/drawing/2014/main" id="{B2FE66A0-AB99-49CF-E36D-75A125F52D97}"/>
              </a:ext>
            </a:extLst>
          </p:cNvPr>
          <p:cNvSpPr>
            <a:spLocks noGrp="1" noChangeArrowheads="1"/>
          </p:cNvSpPr>
          <p:nvPr>
            <p:ph type="body" idx="1"/>
          </p:nvPr>
        </p:nvSpPr>
        <p:spPr>
          <a:xfrm>
            <a:off x="457200" y="1828800"/>
            <a:ext cx="8229600" cy="4572000"/>
          </a:xfrm>
        </p:spPr>
        <p:txBody>
          <a:bodyPr/>
          <a:lstStyle/>
          <a:p>
            <a:pPr marL="342900" indent="-342900" eaLnBrk="1" hangingPunct="1">
              <a:lnSpc>
                <a:spcPct val="90000"/>
              </a:lnSpc>
            </a:pPr>
            <a:r>
              <a:rPr lang="en-US" altLang="en-US" sz="2400"/>
              <a:t>Market Capitalization = $88 per share x 33 million shares = 2904 million</a:t>
            </a:r>
          </a:p>
          <a:p>
            <a:pPr marL="342900" indent="-342900" eaLnBrk="1" hangingPunct="1">
              <a:lnSpc>
                <a:spcPct val="90000"/>
              </a:lnSpc>
            </a:pPr>
            <a:r>
              <a:rPr lang="en-US" altLang="en-US" sz="2400"/>
              <a:t>PE Ratio = Price per share / Earnings per share</a:t>
            </a:r>
          </a:p>
          <a:p>
            <a:pPr marL="742950" lvl="1" indent="-285750" eaLnBrk="1" hangingPunct="1">
              <a:lnSpc>
                <a:spcPct val="90000"/>
              </a:lnSpc>
            </a:pPr>
            <a:r>
              <a:rPr lang="en-US" altLang="en-US" sz="2000"/>
              <a:t>88 / 11 = 8 times</a:t>
            </a:r>
          </a:p>
          <a:p>
            <a:pPr marL="342900" indent="-342900" eaLnBrk="1" hangingPunct="1">
              <a:lnSpc>
                <a:spcPct val="90000"/>
              </a:lnSpc>
            </a:pPr>
            <a:r>
              <a:rPr lang="en-US" altLang="en-US" sz="2400"/>
              <a:t>Market-to-book ratio = market value per share / book value per share</a:t>
            </a:r>
          </a:p>
          <a:p>
            <a:pPr marL="742950" lvl="1" indent="-285750" eaLnBrk="1" hangingPunct="1">
              <a:lnSpc>
                <a:spcPct val="90000"/>
              </a:lnSpc>
            </a:pPr>
            <a:r>
              <a:rPr lang="en-US" altLang="en-US" sz="2000"/>
              <a:t>88 / (2591 / 33) = 1.12 times</a:t>
            </a:r>
          </a:p>
          <a:p>
            <a:pPr marL="342900" indent="-342900" eaLnBrk="1" hangingPunct="1">
              <a:lnSpc>
                <a:spcPct val="90000"/>
              </a:lnSpc>
            </a:pPr>
            <a:r>
              <a:rPr lang="en-US" altLang="en-US" sz="2400"/>
              <a:t>Enterprise Value (EV) = Market capitalization + Market value of interest bearing debt – cash</a:t>
            </a:r>
          </a:p>
          <a:p>
            <a:pPr marL="742950" lvl="1" indent="-285750" eaLnBrk="1" hangingPunct="1">
              <a:lnSpc>
                <a:spcPct val="90000"/>
              </a:lnSpc>
            </a:pPr>
            <a:r>
              <a:rPr lang="en-US" altLang="en-US" sz="2000"/>
              <a:t>2904 + (196 + 457) – 98 = 3465</a:t>
            </a:r>
          </a:p>
          <a:p>
            <a:pPr marL="342900" indent="-342900" eaLnBrk="1" hangingPunct="1">
              <a:lnSpc>
                <a:spcPct val="90000"/>
              </a:lnSpc>
            </a:pPr>
            <a:r>
              <a:rPr lang="en-US" altLang="en-US" sz="2400"/>
              <a:t>EV Multiple = EV / EBITDA</a:t>
            </a:r>
          </a:p>
          <a:p>
            <a:pPr marL="742950" lvl="1" indent="-285750" eaLnBrk="1" hangingPunct="1">
              <a:lnSpc>
                <a:spcPct val="90000"/>
              </a:lnSpc>
            </a:pPr>
            <a:r>
              <a:rPr lang="en-US" altLang="en-US" sz="2000"/>
              <a:t>3465 / 967 = 3.6 times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73059">
                                            <p:txEl>
                                              <p:pRg st="0" end="0"/>
                                            </p:txEl>
                                          </p:spTgt>
                                        </p:tgtEl>
                                        <p:attrNameLst>
                                          <p:attrName>style.visibility</p:attrName>
                                        </p:attrNameLst>
                                      </p:cBhvr>
                                      <p:to>
                                        <p:strVal val="visible"/>
                                      </p:to>
                                    </p:set>
                                    <p:animEffect transition="in" filter="fade">
                                      <p:cBhvr>
                                        <p:cTn id="7" dur="1000"/>
                                        <p:tgtEl>
                                          <p:spTgt spid="173059">
                                            <p:txEl>
                                              <p:pRg st="0" end="0"/>
                                            </p:txEl>
                                          </p:spTgt>
                                        </p:tgtEl>
                                      </p:cBhvr>
                                    </p:animEffect>
                                    <p:anim calcmode="lin" valueType="num">
                                      <p:cBhvr>
                                        <p:cTn id="8" dur="1000" fill="hold"/>
                                        <p:tgtEl>
                                          <p:spTgt spid="17305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305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73059">
                                            <p:txEl>
                                              <p:pRg st="1" end="1"/>
                                            </p:txEl>
                                          </p:spTgt>
                                        </p:tgtEl>
                                        <p:attrNameLst>
                                          <p:attrName>style.visibility</p:attrName>
                                        </p:attrNameLst>
                                      </p:cBhvr>
                                      <p:to>
                                        <p:strVal val="visible"/>
                                      </p:to>
                                    </p:set>
                                    <p:animEffect transition="in" filter="fade">
                                      <p:cBhvr>
                                        <p:cTn id="14" dur="1000"/>
                                        <p:tgtEl>
                                          <p:spTgt spid="173059">
                                            <p:txEl>
                                              <p:pRg st="1" end="1"/>
                                            </p:txEl>
                                          </p:spTgt>
                                        </p:tgtEl>
                                      </p:cBhvr>
                                    </p:animEffect>
                                    <p:anim calcmode="lin" valueType="num">
                                      <p:cBhvr>
                                        <p:cTn id="15" dur="1000" fill="hold"/>
                                        <p:tgtEl>
                                          <p:spTgt spid="17305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7305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173059">
                                            <p:txEl>
                                              <p:pRg st="2" end="2"/>
                                            </p:txEl>
                                          </p:spTgt>
                                        </p:tgtEl>
                                        <p:attrNameLst>
                                          <p:attrName>style.visibility</p:attrName>
                                        </p:attrNameLst>
                                      </p:cBhvr>
                                      <p:to>
                                        <p:strVal val="visible"/>
                                      </p:to>
                                    </p:set>
                                    <p:animEffect transition="in" filter="fade">
                                      <p:cBhvr>
                                        <p:cTn id="21" dur="1000"/>
                                        <p:tgtEl>
                                          <p:spTgt spid="173059">
                                            <p:txEl>
                                              <p:pRg st="2" end="2"/>
                                            </p:txEl>
                                          </p:spTgt>
                                        </p:tgtEl>
                                      </p:cBhvr>
                                    </p:animEffect>
                                    <p:anim calcmode="lin" valueType="num">
                                      <p:cBhvr>
                                        <p:cTn id="22" dur="1000" fill="hold"/>
                                        <p:tgtEl>
                                          <p:spTgt spid="17305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7305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173059">
                                            <p:txEl>
                                              <p:pRg st="3" end="3"/>
                                            </p:txEl>
                                          </p:spTgt>
                                        </p:tgtEl>
                                        <p:attrNameLst>
                                          <p:attrName>style.visibility</p:attrName>
                                        </p:attrNameLst>
                                      </p:cBhvr>
                                      <p:to>
                                        <p:strVal val="visible"/>
                                      </p:to>
                                    </p:set>
                                    <p:animEffect transition="in" filter="fade">
                                      <p:cBhvr>
                                        <p:cTn id="28" dur="1000"/>
                                        <p:tgtEl>
                                          <p:spTgt spid="173059">
                                            <p:txEl>
                                              <p:pRg st="3" end="3"/>
                                            </p:txEl>
                                          </p:spTgt>
                                        </p:tgtEl>
                                      </p:cBhvr>
                                    </p:animEffect>
                                    <p:anim calcmode="lin" valueType="num">
                                      <p:cBhvr>
                                        <p:cTn id="29" dur="1000" fill="hold"/>
                                        <p:tgtEl>
                                          <p:spTgt spid="17305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7305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173059">
                                            <p:txEl>
                                              <p:pRg st="4" end="4"/>
                                            </p:txEl>
                                          </p:spTgt>
                                        </p:tgtEl>
                                        <p:attrNameLst>
                                          <p:attrName>style.visibility</p:attrName>
                                        </p:attrNameLst>
                                      </p:cBhvr>
                                      <p:to>
                                        <p:strVal val="visible"/>
                                      </p:to>
                                    </p:set>
                                    <p:animEffect transition="in" filter="fade">
                                      <p:cBhvr>
                                        <p:cTn id="35" dur="1000"/>
                                        <p:tgtEl>
                                          <p:spTgt spid="173059">
                                            <p:txEl>
                                              <p:pRg st="4" end="4"/>
                                            </p:txEl>
                                          </p:spTgt>
                                        </p:tgtEl>
                                      </p:cBhvr>
                                    </p:animEffect>
                                    <p:anim calcmode="lin" valueType="num">
                                      <p:cBhvr>
                                        <p:cTn id="36" dur="1000" fill="hold"/>
                                        <p:tgtEl>
                                          <p:spTgt spid="17305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7305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173059">
                                            <p:txEl>
                                              <p:pRg st="5" end="5"/>
                                            </p:txEl>
                                          </p:spTgt>
                                        </p:tgtEl>
                                        <p:attrNameLst>
                                          <p:attrName>style.visibility</p:attrName>
                                        </p:attrNameLst>
                                      </p:cBhvr>
                                      <p:to>
                                        <p:strVal val="visible"/>
                                      </p:to>
                                    </p:set>
                                    <p:animEffect transition="in" filter="fade">
                                      <p:cBhvr>
                                        <p:cTn id="42" dur="1000"/>
                                        <p:tgtEl>
                                          <p:spTgt spid="173059">
                                            <p:txEl>
                                              <p:pRg st="5" end="5"/>
                                            </p:txEl>
                                          </p:spTgt>
                                        </p:tgtEl>
                                      </p:cBhvr>
                                    </p:animEffect>
                                    <p:anim calcmode="lin" valueType="num">
                                      <p:cBhvr>
                                        <p:cTn id="43" dur="1000" fill="hold"/>
                                        <p:tgtEl>
                                          <p:spTgt spid="173059">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7305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nodeType="clickEffect">
                                  <p:stCondLst>
                                    <p:cond delay="0"/>
                                  </p:stCondLst>
                                  <p:childTnLst>
                                    <p:set>
                                      <p:cBhvr>
                                        <p:cTn id="48" dur="1" fill="hold">
                                          <p:stCondLst>
                                            <p:cond delay="0"/>
                                          </p:stCondLst>
                                        </p:cTn>
                                        <p:tgtEl>
                                          <p:spTgt spid="173059">
                                            <p:txEl>
                                              <p:pRg st="6" end="6"/>
                                            </p:txEl>
                                          </p:spTgt>
                                        </p:tgtEl>
                                        <p:attrNameLst>
                                          <p:attrName>style.visibility</p:attrName>
                                        </p:attrNameLst>
                                      </p:cBhvr>
                                      <p:to>
                                        <p:strVal val="visible"/>
                                      </p:to>
                                    </p:set>
                                    <p:animEffect transition="in" filter="fade">
                                      <p:cBhvr>
                                        <p:cTn id="49" dur="1000"/>
                                        <p:tgtEl>
                                          <p:spTgt spid="173059">
                                            <p:txEl>
                                              <p:pRg st="6" end="6"/>
                                            </p:txEl>
                                          </p:spTgt>
                                        </p:tgtEl>
                                      </p:cBhvr>
                                    </p:animEffect>
                                    <p:anim calcmode="lin" valueType="num">
                                      <p:cBhvr>
                                        <p:cTn id="50" dur="1000" fill="hold"/>
                                        <p:tgtEl>
                                          <p:spTgt spid="173059">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17305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2" presetClass="entr" presetSubtype="0" fill="hold" nodeType="clickEffect">
                                  <p:stCondLst>
                                    <p:cond delay="0"/>
                                  </p:stCondLst>
                                  <p:childTnLst>
                                    <p:set>
                                      <p:cBhvr>
                                        <p:cTn id="55" dur="1" fill="hold">
                                          <p:stCondLst>
                                            <p:cond delay="0"/>
                                          </p:stCondLst>
                                        </p:cTn>
                                        <p:tgtEl>
                                          <p:spTgt spid="173059">
                                            <p:txEl>
                                              <p:pRg st="7" end="7"/>
                                            </p:txEl>
                                          </p:spTgt>
                                        </p:tgtEl>
                                        <p:attrNameLst>
                                          <p:attrName>style.visibility</p:attrName>
                                        </p:attrNameLst>
                                      </p:cBhvr>
                                      <p:to>
                                        <p:strVal val="visible"/>
                                      </p:to>
                                    </p:set>
                                    <p:animEffect transition="in" filter="fade">
                                      <p:cBhvr>
                                        <p:cTn id="56" dur="1000"/>
                                        <p:tgtEl>
                                          <p:spTgt spid="173059">
                                            <p:txEl>
                                              <p:pRg st="7" end="7"/>
                                            </p:txEl>
                                          </p:spTgt>
                                        </p:tgtEl>
                                      </p:cBhvr>
                                    </p:animEffect>
                                    <p:anim calcmode="lin" valueType="num">
                                      <p:cBhvr>
                                        <p:cTn id="57" dur="1000" fill="hold"/>
                                        <p:tgtEl>
                                          <p:spTgt spid="173059">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173059">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2" presetClass="entr" presetSubtype="0" fill="hold" nodeType="clickEffect">
                                  <p:stCondLst>
                                    <p:cond delay="0"/>
                                  </p:stCondLst>
                                  <p:childTnLst>
                                    <p:set>
                                      <p:cBhvr>
                                        <p:cTn id="62" dur="1" fill="hold">
                                          <p:stCondLst>
                                            <p:cond delay="0"/>
                                          </p:stCondLst>
                                        </p:cTn>
                                        <p:tgtEl>
                                          <p:spTgt spid="173059">
                                            <p:txEl>
                                              <p:pRg st="8" end="8"/>
                                            </p:txEl>
                                          </p:spTgt>
                                        </p:tgtEl>
                                        <p:attrNameLst>
                                          <p:attrName>style.visibility</p:attrName>
                                        </p:attrNameLst>
                                      </p:cBhvr>
                                      <p:to>
                                        <p:strVal val="visible"/>
                                      </p:to>
                                    </p:set>
                                    <p:animEffect transition="in" filter="fade">
                                      <p:cBhvr>
                                        <p:cTn id="63" dur="1000"/>
                                        <p:tgtEl>
                                          <p:spTgt spid="173059">
                                            <p:txEl>
                                              <p:pRg st="8" end="8"/>
                                            </p:txEl>
                                          </p:spTgt>
                                        </p:tgtEl>
                                      </p:cBhvr>
                                    </p:animEffect>
                                    <p:anim calcmode="lin" valueType="num">
                                      <p:cBhvr>
                                        <p:cTn id="64" dur="1000" fill="hold"/>
                                        <p:tgtEl>
                                          <p:spTgt spid="173059">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173059">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9" grpId="0" build="p" bldLvl="2"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A8BFF8E0-8E04-F14F-BCA1-9D3F6EFE05D0}"/>
              </a:ext>
            </a:extLst>
          </p:cNvPr>
          <p:cNvSpPr>
            <a:spLocks noGrp="1" noChangeArrowheads="1"/>
          </p:cNvSpPr>
          <p:nvPr>
            <p:ph type="title"/>
          </p:nvPr>
        </p:nvSpPr>
        <p:spPr/>
        <p:txBody>
          <a:bodyPr/>
          <a:lstStyle/>
          <a:p>
            <a:pPr eaLnBrk="1" hangingPunct="1"/>
            <a:r>
              <a:rPr lang="en-US" altLang="en-US"/>
              <a:t>Using Financial Statements</a:t>
            </a:r>
          </a:p>
        </p:txBody>
      </p:sp>
      <p:sp>
        <p:nvSpPr>
          <p:cNvPr id="179203" name="Rectangle 3">
            <a:extLst>
              <a:ext uri="{FF2B5EF4-FFF2-40B4-BE49-F238E27FC236}">
                <a16:creationId xmlns:a16="http://schemas.microsoft.com/office/drawing/2014/main" id="{D441666E-3ECC-F981-4D8F-DE5111775284}"/>
              </a:ext>
            </a:extLst>
          </p:cNvPr>
          <p:cNvSpPr>
            <a:spLocks noGrp="1" noChangeArrowheads="1"/>
          </p:cNvSpPr>
          <p:nvPr>
            <p:ph type="body" idx="1"/>
          </p:nvPr>
        </p:nvSpPr>
        <p:spPr/>
        <p:txBody>
          <a:bodyPr/>
          <a:lstStyle/>
          <a:p>
            <a:pPr marL="342900" indent="-342900" eaLnBrk="1" hangingPunct="1"/>
            <a:r>
              <a:rPr lang="en-US" altLang="en-US" dirty="0"/>
              <a:t>Ratios are not very helpful by themselves: they need to be compared to something</a:t>
            </a:r>
          </a:p>
          <a:p>
            <a:pPr marL="342900" indent="-342900" eaLnBrk="1" hangingPunct="1"/>
            <a:r>
              <a:rPr lang="en-US" altLang="en-US" dirty="0"/>
              <a:t>Time-Trend Analysis</a:t>
            </a:r>
          </a:p>
          <a:p>
            <a:pPr marL="742950" lvl="1" indent="-285750" eaLnBrk="1" hangingPunct="1"/>
            <a:r>
              <a:rPr lang="en-US" altLang="en-US" dirty="0"/>
              <a:t>Used to see how the firm’s performance is changing through time</a:t>
            </a:r>
          </a:p>
          <a:p>
            <a:pPr marL="342900" indent="-342900" eaLnBrk="1" hangingPunct="1"/>
            <a:r>
              <a:rPr lang="en-US" altLang="en-US" dirty="0"/>
              <a:t>Peer Group Analysis</a:t>
            </a:r>
          </a:p>
          <a:p>
            <a:pPr marL="742950" lvl="1" indent="-285750" eaLnBrk="1" hangingPunct="1"/>
            <a:r>
              <a:rPr lang="en-US" altLang="en-US" dirty="0"/>
              <a:t>Compare to similar companies or within industries</a:t>
            </a:r>
          </a:p>
        </p:txBody>
      </p:sp>
      <p:pic>
        <p:nvPicPr>
          <p:cNvPr id="179204" name="Picture 4" descr="bd09310_">
            <a:hlinkClick r:id="rId3"/>
            <a:extLst>
              <a:ext uri="{FF2B5EF4-FFF2-40B4-BE49-F238E27FC236}">
                <a16:creationId xmlns:a16="http://schemas.microsoft.com/office/drawing/2014/main" id="{274AB2FB-5659-E13F-7221-1CAF1E1A1D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6200" y="5486400"/>
            <a:ext cx="630238"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79203">
                                            <p:txEl>
                                              <p:pRg st="0" end="0"/>
                                            </p:txEl>
                                          </p:spTgt>
                                        </p:tgtEl>
                                        <p:attrNameLst>
                                          <p:attrName>style.visibility</p:attrName>
                                        </p:attrNameLst>
                                      </p:cBhvr>
                                      <p:to>
                                        <p:strVal val="visible"/>
                                      </p:to>
                                    </p:set>
                                    <p:animEffect transition="in" filter="fade">
                                      <p:cBhvr>
                                        <p:cTn id="7" dur="1000"/>
                                        <p:tgtEl>
                                          <p:spTgt spid="179203">
                                            <p:txEl>
                                              <p:pRg st="0" end="0"/>
                                            </p:txEl>
                                          </p:spTgt>
                                        </p:tgtEl>
                                      </p:cBhvr>
                                    </p:animEffect>
                                    <p:anim calcmode="lin" valueType="num">
                                      <p:cBhvr>
                                        <p:cTn id="8" dur="1000" fill="hold"/>
                                        <p:tgtEl>
                                          <p:spTgt spid="17920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920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79203">
                                            <p:txEl>
                                              <p:pRg st="1" end="1"/>
                                            </p:txEl>
                                          </p:spTgt>
                                        </p:tgtEl>
                                        <p:attrNameLst>
                                          <p:attrName>style.visibility</p:attrName>
                                        </p:attrNameLst>
                                      </p:cBhvr>
                                      <p:to>
                                        <p:strVal val="visible"/>
                                      </p:to>
                                    </p:set>
                                    <p:animEffect transition="in" filter="fade">
                                      <p:cBhvr>
                                        <p:cTn id="14" dur="1000"/>
                                        <p:tgtEl>
                                          <p:spTgt spid="179203">
                                            <p:txEl>
                                              <p:pRg st="1" end="1"/>
                                            </p:txEl>
                                          </p:spTgt>
                                        </p:tgtEl>
                                      </p:cBhvr>
                                    </p:animEffect>
                                    <p:anim calcmode="lin" valueType="num">
                                      <p:cBhvr>
                                        <p:cTn id="15" dur="1000" fill="hold"/>
                                        <p:tgtEl>
                                          <p:spTgt spid="17920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7920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79203">
                                            <p:txEl>
                                              <p:pRg st="2" end="2"/>
                                            </p:txEl>
                                          </p:spTgt>
                                        </p:tgtEl>
                                        <p:attrNameLst>
                                          <p:attrName>style.visibility</p:attrName>
                                        </p:attrNameLst>
                                      </p:cBhvr>
                                      <p:to>
                                        <p:strVal val="visible"/>
                                      </p:to>
                                    </p:set>
                                    <p:animEffect transition="in" filter="fade">
                                      <p:cBhvr>
                                        <p:cTn id="19" dur="1000"/>
                                        <p:tgtEl>
                                          <p:spTgt spid="179203">
                                            <p:txEl>
                                              <p:pRg st="2" end="2"/>
                                            </p:txEl>
                                          </p:spTgt>
                                        </p:tgtEl>
                                      </p:cBhvr>
                                    </p:animEffect>
                                    <p:anim calcmode="lin" valueType="num">
                                      <p:cBhvr>
                                        <p:cTn id="20" dur="1000" fill="hold"/>
                                        <p:tgtEl>
                                          <p:spTgt spid="17920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7920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entr" presetSubtype="0" fill="hold" nodeType="clickEffect">
                                  <p:stCondLst>
                                    <p:cond delay="0"/>
                                  </p:stCondLst>
                                  <p:childTnLst>
                                    <p:set>
                                      <p:cBhvr>
                                        <p:cTn id="25" dur="1" fill="hold">
                                          <p:stCondLst>
                                            <p:cond delay="0"/>
                                          </p:stCondLst>
                                        </p:cTn>
                                        <p:tgtEl>
                                          <p:spTgt spid="179203">
                                            <p:txEl>
                                              <p:pRg st="3" end="3"/>
                                            </p:txEl>
                                          </p:spTgt>
                                        </p:tgtEl>
                                        <p:attrNameLst>
                                          <p:attrName>style.visibility</p:attrName>
                                        </p:attrNameLst>
                                      </p:cBhvr>
                                      <p:to>
                                        <p:strVal val="visible"/>
                                      </p:to>
                                    </p:set>
                                    <p:animEffect transition="in" filter="fade">
                                      <p:cBhvr>
                                        <p:cTn id="26" dur="1000"/>
                                        <p:tgtEl>
                                          <p:spTgt spid="179203">
                                            <p:txEl>
                                              <p:pRg st="3" end="3"/>
                                            </p:txEl>
                                          </p:spTgt>
                                        </p:tgtEl>
                                      </p:cBhvr>
                                    </p:animEffect>
                                    <p:anim calcmode="lin" valueType="num">
                                      <p:cBhvr>
                                        <p:cTn id="27" dur="1000" fill="hold"/>
                                        <p:tgtEl>
                                          <p:spTgt spid="17920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17920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179203">
                                            <p:txEl>
                                              <p:pRg st="4" end="4"/>
                                            </p:txEl>
                                          </p:spTgt>
                                        </p:tgtEl>
                                        <p:attrNameLst>
                                          <p:attrName>style.visibility</p:attrName>
                                        </p:attrNameLst>
                                      </p:cBhvr>
                                      <p:to>
                                        <p:strVal val="visible"/>
                                      </p:to>
                                    </p:set>
                                    <p:animEffect transition="in" filter="fade">
                                      <p:cBhvr>
                                        <p:cTn id="31" dur="1000"/>
                                        <p:tgtEl>
                                          <p:spTgt spid="179203">
                                            <p:txEl>
                                              <p:pRg st="4" end="4"/>
                                            </p:txEl>
                                          </p:spTgt>
                                        </p:tgtEl>
                                      </p:cBhvr>
                                    </p:animEffect>
                                    <p:anim calcmode="lin" valueType="num">
                                      <p:cBhvr>
                                        <p:cTn id="32" dur="1000" fill="hold"/>
                                        <p:tgtEl>
                                          <p:spTgt spid="17920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179203">
                                            <p:txEl>
                                              <p:pRg st="4" end="4"/>
                                            </p:txEl>
                                          </p:spTgt>
                                        </p:tgtEl>
                                        <p:attrNameLst>
                                          <p:attrName>ppt_y</p:attrName>
                                        </p:attrNameLst>
                                      </p:cBhvr>
                                      <p:tavLst>
                                        <p:tav tm="0">
                                          <p:val>
                                            <p:strVal val="#ppt_y+.1"/>
                                          </p:val>
                                        </p:tav>
                                        <p:tav tm="100000">
                                          <p:val>
                                            <p:strVal val="#ppt_y"/>
                                          </p:val>
                                        </p:tav>
                                      </p:tavLst>
                                    </p:anim>
                                  </p:childTnLst>
                                </p:cTn>
                              </p:par>
                            </p:childTnLst>
                          </p:cTn>
                        </p:par>
                        <p:par>
                          <p:cTn id="34" fill="hold" nodeType="afterGroup">
                            <p:stCondLst>
                              <p:cond delay="1000"/>
                            </p:stCondLst>
                            <p:childTnLst>
                              <p:par>
                                <p:cTn id="35" presetID="1" presetClass="entr" presetSubtype="0" fill="hold" nodeType="afterEffect">
                                  <p:stCondLst>
                                    <p:cond delay="0"/>
                                  </p:stCondLst>
                                  <p:childTnLst>
                                    <p:set>
                                      <p:cBhvr>
                                        <p:cTn id="36" dur="1" fill="hold">
                                          <p:stCondLst>
                                            <p:cond delay="499"/>
                                          </p:stCondLst>
                                        </p:cTn>
                                        <p:tgtEl>
                                          <p:spTgt spid="1792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3"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96F372EC-89D3-24AD-7F4C-0DAFE78150B5}"/>
              </a:ext>
            </a:extLst>
          </p:cNvPr>
          <p:cNvSpPr>
            <a:spLocks noGrp="1" noChangeArrowheads="1"/>
          </p:cNvSpPr>
          <p:nvPr>
            <p:ph type="title"/>
          </p:nvPr>
        </p:nvSpPr>
        <p:spPr/>
        <p:txBody>
          <a:bodyPr/>
          <a:lstStyle/>
          <a:p>
            <a:pPr eaLnBrk="1" hangingPunct="1"/>
            <a:r>
              <a:rPr lang="en-US" altLang="en-US"/>
              <a:t>3.3 The DuPont Identity</a:t>
            </a:r>
          </a:p>
        </p:txBody>
      </p:sp>
      <p:sp>
        <p:nvSpPr>
          <p:cNvPr id="175107" name="Rectangle 3">
            <a:extLst>
              <a:ext uri="{FF2B5EF4-FFF2-40B4-BE49-F238E27FC236}">
                <a16:creationId xmlns:a16="http://schemas.microsoft.com/office/drawing/2014/main" id="{5F54D40C-0578-2F7D-B921-9AC0014EC687}"/>
              </a:ext>
            </a:extLst>
          </p:cNvPr>
          <p:cNvSpPr>
            <a:spLocks noGrp="1" noChangeArrowheads="1"/>
          </p:cNvSpPr>
          <p:nvPr>
            <p:ph type="body" idx="1"/>
          </p:nvPr>
        </p:nvSpPr>
        <p:spPr/>
        <p:txBody>
          <a:bodyPr/>
          <a:lstStyle/>
          <a:p>
            <a:pPr marL="342900" indent="-342900" eaLnBrk="1" hangingPunct="1"/>
            <a:r>
              <a:rPr lang="en-US" altLang="en-US"/>
              <a:t>ROE = NI / TE</a:t>
            </a:r>
          </a:p>
          <a:p>
            <a:pPr marL="342900" indent="-342900" eaLnBrk="1" hangingPunct="1"/>
            <a:r>
              <a:rPr lang="en-US" altLang="en-US"/>
              <a:t>Multiply by 1 and then rearrange:</a:t>
            </a:r>
          </a:p>
          <a:p>
            <a:pPr marL="742950" lvl="1" indent="-285750" eaLnBrk="1" hangingPunct="1"/>
            <a:r>
              <a:rPr lang="en-US" altLang="en-US"/>
              <a:t>ROE = (NI / TE) (TA / TA)</a:t>
            </a:r>
          </a:p>
          <a:p>
            <a:pPr marL="742950" lvl="1" indent="-285750" eaLnBrk="1" hangingPunct="1"/>
            <a:r>
              <a:rPr lang="en-US" altLang="en-US"/>
              <a:t>ROE = (NI / TA) (TA / TE) = ROA * EM</a:t>
            </a:r>
          </a:p>
          <a:p>
            <a:pPr marL="342900" indent="-342900" eaLnBrk="1" hangingPunct="1"/>
            <a:r>
              <a:rPr lang="en-US" altLang="en-US"/>
              <a:t>Multiply by 1 again and then rearrange:</a:t>
            </a:r>
          </a:p>
          <a:p>
            <a:pPr marL="742950" lvl="1" indent="-285750" eaLnBrk="1" hangingPunct="1"/>
            <a:r>
              <a:rPr lang="en-US" altLang="en-US"/>
              <a:t>ROE = (NI / TA) (TA / TE) (Sales / Sales)</a:t>
            </a:r>
          </a:p>
          <a:p>
            <a:pPr marL="742950" lvl="1" indent="-285750" eaLnBrk="1" hangingPunct="1"/>
            <a:r>
              <a:rPr lang="en-US" altLang="en-US"/>
              <a:t>ROE = (NI / Sales) (Sales / TA) (TA / TE)</a:t>
            </a:r>
          </a:p>
          <a:p>
            <a:pPr marL="742950" lvl="1" indent="-285750" eaLnBrk="1" hangingPunct="1"/>
            <a:r>
              <a:rPr lang="en-US" altLang="en-US"/>
              <a:t>ROE = PM * TAT * 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75107">
                                            <p:txEl>
                                              <p:pRg st="0" end="0"/>
                                            </p:txEl>
                                          </p:spTgt>
                                        </p:tgtEl>
                                        <p:attrNameLst>
                                          <p:attrName>style.visibility</p:attrName>
                                        </p:attrNameLst>
                                      </p:cBhvr>
                                      <p:to>
                                        <p:strVal val="visible"/>
                                      </p:to>
                                    </p:set>
                                    <p:animEffect transition="in" filter="fade">
                                      <p:cBhvr>
                                        <p:cTn id="7" dur="1000"/>
                                        <p:tgtEl>
                                          <p:spTgt spid="175107">
                                            <p:txEl>
                                              <p:pRg st="0" end="0"/>
                                            </p:txEl>
                                          </p:spTgt>
                                        </p:tgtEl>
                                      </p:cBhvr>
                                    </p:animEffect>
                                    <p:anim calcmode="lin" valueType="num">
                                      <p:cBhvr>
                                        <p:cTn id="8" dur="1000" fill="hold"/>
                                        <p:tgtEl>
                                          <p:spTgt spid="17510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510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75107">
                                            <p:txEl>
                                              <p:pRg st="1" end="1"/>
                                            </p:txEl>
                                          </p:spTgt>
                                        </p:tgtEl>
                                        <p:attrNameLst>
                                          <p:attrName>style.visibility</p:attrName>
                                        </p:attrNameLst>
                                      </p:cBhvr>
                                      <p:to>
                                        <p:strVal val="visible"/>
                                      </p:to>
                                    </p:set>
                                    <p:animEffect transition="in" filter="fade">
                                      <p:cBhvr>
                                        <p:cTn id="14" dur="1000"/>
                                        <p:tgtEl>
                                          <p:spTgt spid="175107">
                                            <p:txEl>
                                              <p:pRg st="1" end="1"/>
                                            </p:txEl>
                                          </p:spTgt>
                                        </p:tgtEl>
                                      </p:cBhvr>
                                    </p:animEffect>
                                    <p:anim calcmode="lin" valueType="num">
                                      <p:cBhvr>
                                        <p:cTn id="15" dur="1000" fill="hold"/>
                                        <p:tgtEl>
                                          <p:spTgt spid="17510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7510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175107">
                                            <p:txEl>
                                              <p:pRg st="2" end="2"/>
                                            </p:txEl>
                                          </p:spTgt>
                                        </p:tgtEl>
                                        <p:attrNameLst>
                                          <p:attrName>style.visibility</p:attrName>
                                        </p:attrNameLst>
                                      </p:cBhvr>
                                      <p:to>
                                        <p:strVal val="visible"/>
                                      </p:to>
                                    </p:set>
                                    <p:animEffect transition="in" filter="fade">
                                      <p:cBhvr>
                                        <p:cTn id="21" dur="1000"/>
                                        <p:tgtEl>
                                          <p:spTgt spid="175107">
                                            <p:txEl>
                                              <p:pRg st="2" end="2"/>
                                            </p:txEl>
                                          </p:spTgt>
                                        </p:tgtEl>
                                      </p:cBhvr>
                                    </p:animEffect>
                                    <p:anim calcmode="lin" valueType="num">
                                      <p:cBhvr>
                                        <p:cTn id="22" dur="1000" fill="hold"/>
                                        <p:tgtEl>
                                          <p:spTgt spid="17510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7510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175107">
                                            <p:txEl>
                                              <p:pRg st="3" end="3"/>
                                            </p:txEl>
                                          </p:spTgt>
                                        </p:tgtEl>
                                        <p:attrNameLst>
                                          <p:attrName>style.visibility</p:attrName>
                                        </p:attrNameLst>
                                      </p:cBhvr>
                                      <p:to>
                                        <p:strVal val="visible"/>
                                      </p:to>
                                    </p:set>
                                    <p:animEffect transition="in" filter="fade">
                                      <p:cBhvr>
                                        <p:cTn id="28" dur="1000"/>
                                        <p:tgtEl>
                                          <p:spTgt spid="175107">
                                            <p:txEl>
                                              <p:pRg st="3" end="3"/>
                                            </p:txEl>
                                          </p:spTgt>
                                        </p:tgtEl>
                                      </p:cBhvr>
                                    </p:animEffect>
                                    <p:anim calcmode="lin" valueType="num">
                                      <p:cBhvr>
                                        <p:cTn id="29" dur="1000" fill="hold"/>
                                        <p:tgtEl>
                                          <p:spTgt spid="17510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7510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175107">
                                            <p:txEl>
                                              <p:pRg st="4" end="4"/>
                                            </p:txEl>
                                          </p:spTgt>
                                        </p:tgtEl>
                                        <p:attrNameLst>
                                          <p:attrName>style.visibility</p:attrName>
                                        </p:attrNameLst>
                                      </p:cBhvr>
                                      <p:to>
                                        <p:strVal val="visible"/>
                                      </p:to>
                                    </p:set>
                                    <p:animEffect transition="in" filter="fade">
                                      <p:cBhvr>
                                        <p:cTn id="35" dur="1000"/>
                                        <p:tgtEl>
                                          <p:spTgt spid="175107">
                                            <p:txEl>
                                              <p:pRg st="4" end="4"/>
                                            </p:txEl>
                                          </p:spTgt>
                                        </p:tgtEl>
                                      </p:cBhvr>
                                    </p:animEffect>
                                    <p:anim calcmode="lin" valueType="num">
                                      <p:cBhvr>
                                        <p:cTn id="36" dur="1000" fill="hold"/>
                                        <p:tgtEl>
                                          <p:spTgt spid="175107">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7510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175107">
                                            <p:txEl>
                                              <p:pRg st="5" end="5"/>
                                            </p:txEl>
                                          </p:spTgt>
                                        </p:tgtEl>
                                        <p:attrNameLst>
                                          <p:attrName>style.visibility</p:attrName>
                                        </p:attrNameLst>
                                      </p:cBhvr>
                                      <p:to>
                                        <p:strVal val="visible"/>
                                      </p:to>
                                    </p:set>
                                    <p:animEffect transition="in" filter="fade">
                                      <p:cBhvr>
                                        <p:cTn id="42" dur="1000"/>
                                        <p:tgtEl>
                                          <p:spTgt spid="175107">
                                            <p:txEl>
                                              <p:pRg st="5" end="5"/>
                                            </p:txEl>
                                          </p:spTgt>
                                        </p:tgtEl>
                                      </p:cBhvr>
                                    </p:animEffect>
                                    <p:anim calcmode="lin" valueType="num">
                                      <p:cBhvr>
                                        <p:cTn id="43" dur="1000" fill="hold"/>
                                        <p:tgtEl>
                                          <p:spTgt spid="175107">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7510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nodeType="clickEffect">
                                  <p:stCondLst>
                                    <p:cond delay="0"/>
                                  </p:stCondLst>
                                  <p:childTnLst>
                                    <p:set>
                                      <p:cBhvr>
                                        <p:cTn id="48" dur="1" fill="hold">
                                          <p:stCondLst>
                                            <p:cond delay="0"/>
                                          </p:stCondLst>
                                        </p:cTn>
                                        <p:tgtEl>
                                          <p:spTgt spid="175107">
                                            <p:txEl>
                                              <p:pRg st="6" end="6"/>
                                            </p:txEl>
                                          </p:spTgt>
                                        </p:tgtEl>
                                        <p:attrNameLst>
                                          <p:attrName>style.visibility</p:attrName>
                                        </p:attrNameLst>
                                      </p:cBhvr>
                                      <p:to>
                                        <p:strVal val="visible"/>
                                      </p:to>
                                    </p:set>
                                    <p:animEffect transition="in" filter="fade">
                                      <p:cBhvr>
                                        <p:cTn id="49" dur="1000"/>
                                        <p:tgtEl>
                                          <p:spTgt spid="175107">
                                            <p:txEl>
                                              <p:pRg st="6" end="6"/>
                                            </p:txEl>
                                          </p:spTgt>
                                        </p:tgtEl>
                                      </p:cBhvr>
                                    </p:animEffect>
                                    <p:anim calcmode="lin" valueType="num">
                                      <p:cBhvr>
                                        <p:cTn id="50" dur="1000" fill="hold"/>
                                        <p:tgtEl>
                                          <p:spTgt spid="175107">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17510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2" presetClass="entr" presetSubtype="0" fill="hold" nodeType="clickEffect">
                                  <p:stCondLst>
                                    <p:cond delay="0"/>
                                  </p:stCondLst>
                                  <p:childTnLst>
                                    <p:set>
                                      <p:cBhvr>
                                        <p:cTn id="55" dur="1" fill="hold">
                                          <p:stCondLst>
                                            <p:cond delay="0"/>
                                          </p:stCondLst>
                                        </p:cTn>
                                        <p:tgtEl>
                                          <p:spTgt spid="175107">
                                            <p:txEl>
                                              <p:pRg st="7" end="7"/>
                                            </p:txEl>
                                          </p:spTgt>
                                        </p:tgtEl>
                                        <p:attrNameLst>
                                          <p:attrName>style.visibility</p:attrName>
                                        </p:attrNameLst>
                                      </p:cBhvr>
                                      <p:to>
                                        <p:strVal val="visible"/>
                                      </p:to>
                                    </p:set>
                                    <p:animEffect transition="in" filter="fade">
                                      <p:cBhvr>
                                        <p:cTn id="56" dur="1000"/>
                                        <p:tgtEl>
                                          <p:spTgt spid="175107">
                                            <p:txEl>
                                              <p:pRg st="7" end="7"/>
                                            </p:txEl>
                                          </p:spTgt>
                                        </p:tgtEl>
                                      </p:cBhvr>
                                    </p:animEffect>
                                    <p:anim calcmode="lin" valueType="num">
                                      <p:cBhvr>
                                        <p:cTn id="57" dur="1000" fill="hold"/>
                                        <p:tgtEl>
                                          <p:spTgt spid="175107">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175107">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7" grpId="0" build="p" bldLvl="2"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9A5820B-8008-E1C6-7ECC-F2F1ADCB32A0}"/>
              </a:ext>
            </a:extLst>
          </p:cNvPr>
          <p:cNvSpPr>
            <a:spLocks noGrp="1" noChangeArrowheads="1"/>
          </p:cNvSpPr>
          <p:nvPr>
            <p:ph type="title"/>
          </p:nvPr>
        </p:nvSpPr>
        <p:spPr/>
        <p:txBody>
          <a:bodyPr/>
          <a:lstStyle/>
          <a:p>
            <a:pPr eaLnBrk="1" hangingPunct="1"/>
            <a:r>
              <a:rPr lang="en-US" altLang="en-US"/>
              <a:t>3.1 Financial Statements Analysis</a:t>
            </a:r>
          </a:p>
        </p:txBody>
      </p:sp>
      <p:sp>
        <p:nvSpPr>
          <p:cNvPr id="153603" name="Rectangle 3">
            <a:extLst>
              <a:ext uri="{FF2B5EF4-FFF2-40B4-BE49-F238E27FC236}">
                <a16:creationId xmlns:a16="http://schemas.microsoft.com/office/drawing/2014/main" id="{1BC2CD93-2D40-6F8A-B634-3A1208C6E8B4}"/>
              </a:ext>
            </a:extLst>
          </p:cNvPr>
          <p:cNvSpPr>
            <a:spLocks noGrp="1" noChangeArrowheads="1"/>
          </p:cNvSpPr>
          <p:nvPr>
            <p:ph type="body" idx="1"/>
          </p:nvPr>
        </p:nvSpPr>
        <p:spPr/>
        <p:txBody>
          <a:bodyPr/>
          <a:lstStyle/>
          <a:p>
            <a:pPr marL="342900" indent="-342900" eaLnBrk="1" hangingPunct="1"/>
            <a:r>
              <a:rPr lang="en-US" altLang="en-US" sz="2800"/>
              <a:t>Common-Size Balance Sheets</a:t>
            </a:r>
          </a:p>
          <a:p>
            <a:pPr marL="742950" lvl="1" indent="-285750" eaLnBrk="1" hangingPunct="1"/>
            <a:r>
              <a:rPr lang="en-US" altLang="en-US" sz="2600"/>
              <a:t>Compute all accounts as a percent of total assets</a:t>
            </a:r>
          </a:p>
          <a:p>
            <a:pPr marL="342900" indent="-342900" eaLnBrk="1" hangingPunct="1"/>
            <a:r>
              <a:rPr lang="en-US" altLang="en-US" sz="2800"/>
              <a:t>Common-Size Income Statements</a:t>
            </a:r>
          </a:p>
          <a:p>
            <a:pPr marL="742950" lvl="1" indent="-285750" eaLnBrk="1" hangingPunct="1"/>
            <a:r>
              <a:rPr lang="en-US" altLang="en-US" sz="2600"/>
              <a:t>Compute all line items as a percent of sales</a:t>
            </a:r>
          </a:p>
          <a:p>
            <a:pPr marL="342900" indent="-342900" eaLnBrk="1" hangingPunct="1"/>
            <a:r>
              <a:rPr lang="en-US" altLang="en-US" sz="2800"/>
              <a:t>Standardized statements make it easier to compare financial information, particularly as the company grows.</a:t>
            </a:r>
          </a:p>
          <a:p>
            <a:pPr marL="342900" indent="-342900" eaLnBrk="1" hangingPunct="1"/>
            <a:r>
              <a:rPr lang="en-US" altLang="en-US" sz="2800"/>
              <a:t>They are also useful for comparing companies of different sizes, particularly within the same industry.</a:t>
            </a:r>
          </a:p>
          <a:p>
            <a:pPr marL="342900" indent="-342900" eaLnBrk="1" hangingPunct="1"/>
            <a:endParaRPr lang="en-US" alt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53603">
                                            <p:txEl>
                                              <p:pRg st="0" end="0"/>
                                            </p:txEl>
                                          </p:spTgt>
                                        </p:tgtEl>
                                        <p:attrNameLst>
                                          <p:attrName>style.visibility</p:attrName>
                                        </p:attrNameLst>
                                      </p:cBhvr>
                                      <p:to>
                                        <p:strVal val="visible"/>
                                      </p:to>
                                    </p:set>
                                    <p:animEffect transition="in" filter="fade">
                                      <p:cBhvr>
                                        <p:cTn id="7" dur="1000"/>
                                        <p:tgtEl>
                                          <p:spTgt spid="153603">
                                            <p:txEl>
                                              <p:pRg st="0" end="0"/>
                                            </p:txEl>
                                          </p:spTgt>
                                        </p:tgtEl>
                                      </p:cBhvr>
                                    </p:animEffect>
                                    <p:anim calcmode="lin" valueType="num">
                                      <p:cBhvr>
                                        <p:cTn id="8" dur="1000" fill="hold"/>
                                        <p:tgtEl>
                                          <p:spTgt spid="15360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5360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53603">
                                            <p:txEl>
                                              <p:pRg st="1" end="1"/>
                                            </p:txEl>
                                          </p:spTgt>
                                        </p:tgtEl>
                                        <p:attrNameLst>
                                          <p:attrName>style.visibility</p:attrName>
                                        </p:attrNameLst>
                                      </p:cBhvr>
                                      <p:to>
                                        <p:strVal val="visible"/>
                                      </p:to>
                                    </p:set>
                                    <p:animEffect transition="in" filter="fade">
                                      <p:cBhvr>
                                        <p:cTn id="12" dur="1000"/>
                                        <p:tgtEl>
                                          <p:spTgt spid="153603">
                                            <p:txEl>
                                              <p:pRg st="1" end="1"/>
                                            </p:txEl>
                                          </p:spTgt>
                                        </p:tgtEl>
                                      </p:cBhvr>
                                    </p:animEffect>
                                    <p:anim calcmode="lin" valueType="num">
                                      <p:cBhvr>
                                        <p:cTn id="13" dur="1000" fill="hold"/>
                                        <p:tgtEl>
                                          <p:spTgt spid="15360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5360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153603">
                                            <p:txEl>
                                              <p:pRg st="2" end="2"/>
                                            </p:txEl>
                                          </p:spTgt>
                                        </p:tgtEl>
                                        <p:attrNameLst>
                                          <p:attrName>style.visibility</p:attrName>
                                        </p:attrNameLst>
                                      </p:cBhvr>
                                      <p:to>
                                        <p:strVal val="visible"/>
                                      </p:to>
                                    </p:set>
                                    <p:animEffect transition="in" filter="fade">
                                      <p:cBhvr>
                                        <p:cTn id="19" dur="1000"/>
                                        <p:tgtEl>
                                          <p:spTgt spid="153603">
                                            <p:txEl>
                                              <p:pRg st="2" end="2"/>
                                            </p:txEl>
                                          </p:spTgt>
                                        </p:tgtEl>
                                      </p:cBhvr>
                                    </p:animEffect>
                                    <p:anim calcmode="lin" valueType="num">
                                      <p:cBhvr>
                                        <p:cTn id="20" dur="1000" fill="hold"/>
                                        <p:tgtEl>
                                          <p:spTgt spid="15360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5360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153603">
                                            <p:txEl>
                                              <p:pRg st="3" end="3"/>
                                            </p:txEl>
                                          </p:spTgt>
                                        </p:tgtEl>
                                        <p:attrNameLst>
                                          <p:attrName>style.visibility</p:attrName>
                                        </p:attrNameLst>
                                      </p:cBhvr>
                                      <p:to>
                                        <p:strVal val="visible"/>
                                      </p:to>
                                    </p:set>
                                    <p:animEffect transition="in" filter="fade">
                                      <p:cBhvr>
                                        <p:cTn id="24" dur="1000"/>
                                        <p:tgtEl>
                                          <p:spTgt spid="153603">
                                            <p:txEl>
                                              <p:pRg st="3" end="3"/>
                                            </p:txEl>
                                          </p:spTgt>
                                        </p:tgtEl>
                                      </p:cBhvr>
                                    </p:animEffect>
                                    <p:anim calcmode="lin" valueType="num">
                                      <p:cBhvr>
                                        <p:cTn id="25" dur="1000" fill="hold"/>
                                        <p:tgtEl>
                                          <p:spTgt spid="15360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15360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nodeType="clickEffect">
                                  <p:stCondLst>
                                    <p:cond delay="0"/>
                                  </p:stCondLst>
                                  <p:childTnLst>
                                    <p:set>
                                      <p:cBhvr>
                                        <p:cTn id="30" dur="1" fill="hold">
                                          <p:stCondLst>
                                            <p:cond delay="0"/>
                                          </p:stCondLst>
                                        </p:cTn>
                                        <p:tgtEl>
                                          <p:spTgt spid="153603">
                                            <p:txEl>
                                              <p:pRg st="4" end="4"/>
                                            </p:txEl>
                                          </p:spTgt>
                                        </p:tgtEl>
                                        <p:attrNameLst>
                                          <p:attrName>style.visibility</p:attrName>
                                        </p:attrNameLst>
                                      </p:cBhvr>
                                      <p:to>
                                        <p:strVal val="visible"/>
                                      </p:to>
                                    </p:set>
                                    <p:animEffect transition="in" filter="fade">
                                      <p:cBhvr>
                                        <p:cTn id="31" dur="1000"/>
                                        <p:tgtEl>
                                          <p:spTgt spid="153603">
                                            <p:txEl>
                                              <p:pRg st="4" end="4"/>
                                            </p:txEl>
                                          </p:spTgt>
                                        </p:tgtEl>
                                      </p:cBhvr>
                                    </p:animEffect>
                                    <p:anim calcmode="lin" valueType="num">
                                      <p:cBhvr>
                                        <p:cTn id="32" dur="1000" fill="hold"/>
                                        <p:tgtEl>
                                          <p:spTgt spid="15360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15360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42" presetClass="entr" presetSubtype="0" fill="hold" nodeType="clickEffect">
                                  <p:stCondLst>
                                    <p:cond delay="0"/>
                                  </p:stCondLst>
                                  <p:childTnLst>
                                    <p:set>
                                      <p:cBhvr>
                                        <p:cTn id="37" dur="1" fill="hold">
                                          <p:stCondLst>
                                            <p:cond delay="0"/>
                                          </p:stCondLst>
                                        </p:cTn>
                                        <p:tgtEl>
                                          <p:spTgt spid="153603">
                                            <p:txEl>
                                              <p:pRg st="5" end="5"/>
                                            </p:txEl>
                                          </p:spTgt>
                                        </p:tgtEl>
                                        <p:attrNameLst>
                                          <p:attrName>style.visibility</p:attrName>
                                        </p:attrNameLst>
                                      </p:cBhvr>
                                      <p:to>
                                        <p:strVal val="visible"/>
                                      </p:to>
                                    </p:set>
                                    <p:animEffect transition="in" filter="fade">
                                      <p:cBhvr>
                                        <p:cTn id="38" dur="1000"/>
                                        <p:tgtEl>
                                          <p:spTgt spid="153603">
                                            <p:txEl>
                                              <p:pRg st="5" end="5"/>
                                            </p:txEl>
                                          </p:spTgt>
                                        </p:tgtEl>
                                      </p:cBhvr>
                                    </p:animEffect>
                                    <p:anim calcmode="lin" valueType="num">
                                      <p:cBhvr>
                                        <p:cTn id="39" dur="1000" fill="hold"/>
                                        <p:tgtEl>
                                          <p:spTgt spid="15360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15360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3"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3D025558-D6CA-E7AA-292F-399B91AEFF93}"/>
              </a:ext>
            </a:extLst>
          </p:cNvPr>
          <p:cNvSpPr>
            <a:spLocks noGrp="1" noChangeArrowheads="1"/>
          </p:cNvSpPr>
          <p:nvPr>
            <p:ph type="title"/>
          </p:nvPr>
        </p:nvSpPr>
        <p:spPr/>
        <p:txBody>
          <a:bodyPr/>
          <a:lstStyle/>
          <a:p>
            <a:pPr eaLnBrk="1" hangingPunct="1"/>
            <a:r>
              <a:rPr lang="en-US" altLang="en-US"/>
              <a:t>Using the DuPont Identity</a:t>
            </a:r>
          </a:p>
        </p:txBody>
      </p:sp>
      <p:sp>
        <p:nvSpPr>
          <p:cNvPr id="176131" name="Rectangle 3">
            <a:extLst>
              <a:ext uri="{FF2B5EF4-FFF2-40B4-BE49-F238E27FC236}">
                <a16:creationId xmlns:a16="http://schemas.microsoft.com/office/drawing/2014/main" id="{CD0631E7-0A04-5495-95B7-E0451795854B}"/>
              </a:ext>
            </a:extLst>
          </p:cNvPr>
          <p:cNvSpPr>
            <a:spLocks noGrp="1" noChangeArrowheads="1"/>
          </p:cNvSpPr>
          <p:nvPr>
            <p:ph type="body" idx="1"/>
          </p:nvPr>
        </p:nvSpPr>
        <p:spPr/>
        <p:txBody>
          <a:bodyPr/>
          <a:lstStyle/>
          <a:p>
            <a:pPr marL="342900" indent="-342900" eaLnBrk="1" hangingPunct="1"/>
            <a:r>
              <a:rPr lang="en-US" altLang="en-US"/>
              <a:t>ROE = PM * TAT * EM</a:t>
            </a:r>
          </a:p>
          <a:p>
            <a:pPr marL="742950" lvl="1" indent="-285750" eaLnBrk="1" hangingPunct="1"/>
            <a:r>
              <a:rPr lang="en-US" altLang="en-US"/>
              <a:t>Profit margin is a measure of the firm’s operating efficiency – how well it controls costs.</a:t>
            </a:r>
          </a:p>
          <a:p>
            <a:pPr marL="742950" lvl="1" indent="-285750" eaLnBrk="1" hangingPunct="1"/>
            <a:r>
              <a:rPr lang="en-US" altLang="en-US"/>
              <a:t>Total asset turnover is a measure of the firm’s asset use efficiency – how well it manages its assets.</a:t>
            </a:r>
          </a:p>
          <a:p>
            <a:pPr marL="742950" lvl="1" indent="-285750" eaLnBrk="1" hangingPunct="1"/>
            <a:r>
              <a:rPr lang="en-US" altLang="en-US"/>
              <a:t>Equity multiplier is a measure of the firm’s financial leverage.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76131">
                                            <p:txEl>
                                              <p:pRg st="0" end="0"/>
                                            </p:txEl>
                                          </p:spTgt>
                                        </p:tgtEl>
                                        <p:attrNameLst>
                                          <p:attrName>style.visibility</p:attrName>
                                        </p:attrNameLst>
                                      </p:cBhvr>
                                      <p:to>
                                        <p:strVal val="visible"/>
                                      </p:to>
                                    </p:set>
                                    <p:animEffect transition="in" filter="fade">
                                      <p:cBhvr>
                                        <p:cTn id="7" dur="1000"/>
                                        <p:tgtEl>
                                          <p:spTgt spid="176131">
                                            <p:txEl>
                                              <p:pRg st="0" end="0"/>
                                            </p:txEl>
                                          </p:spTgt>
                                        </p:tgtEl>
                                      </p:cBhvr>
                                    </p:animEffect>
                                    <p:anim calcmode="lin" valueType="num">
                                      <p:cBhvr>
                                        <p:cTn id="8" dur="1000" fill="hold"/>
                                        <p:tgtEl>
                                          <p:spTgt spid="17613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6131">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76131">
                                            <p:txEl>
                                              <p:pRg st="1" end="1"/>
                                            </p:txEl>
                                          </p:spTgt>
                                        </p:tgtEl>
                                        <p:attrNameLst>
                                          <p:attrName>style.visibility</p:attrName>
                                        </p:attrNameLst>
                                      </p:cBhvr>
                                      <p:to>
                                        <p:strVal val="visible"/>
                                      </p:to>
                                    </p:set>
                                    <p:animEffect transition="in" filter="fade">
                                      <p:cBhvr>
                                        <p:cTn id="12" dur="1000"/>
                                        <p:tgtEl>
                                          <p:spTgt spid="176131">
                                            <p:txEl>
                                              <p:pRg st="1" end="1"/>
                                            </p:txEl>
                                          </p:spTgt>
                                        </p:tgtEl>
                                      </p:cBhvr>
                                    </p:animEffect>
                                    <p:anim calcmode="lin" valueType="num">
                                      <p:cBhvr>
                                        <p:cTn id="13" dur="1000" fill="hold"/>
                                        <p:tgtEl>
                                          <p:spTgt spid="176131">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76131">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76131">
                                            <p:txEl>
                                              <p:pRg st="2" end="2"/>
                                            </p:txEl>
                                          </p:spTgt>
                                        </p:tgtEl>
                                        <p:attrNameLst>
                                          <p:attrName>style.visibility</p:attrName>
                                        </p:attrNameLst>
                                      </p:cBhvr>
                                      <p:to>
                                        <p:strVal val="visible"/>
                                      </p:to>
                                    </p:set>
                                    <p:animEffect transition="in" filter="fade">
                                      <p:cBhvr>
                                        <p:cTn id="17" dur="1000"/>
                                        <p:tgtEl>
                                          <p:spTgt spid="176131">
                                            <p:txEl>
                                              <p:pRg st="2" end="2"/>
                                            </p:txEl>
                                          </p:spTgt>
                                        </p:tgtEl>
                                      </p:cBhvr>
                                    </p:animEffect>
                                    <p:anim calcmode="lin" valueType="num">
                                      <p:cBhvr>
                                        <p:cTn id="18" dur="1000" fill="hold"/>
                                        <p:tgtEl>
                                          <p:spTgt spid="176131">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76131">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76131">
                                            <p:txEl>
                                              <p:pRg st="3" end="3"/>
                                            </p:txEl>
                                          </p:spTgt>
                                        </p:tgtEl>
                                        <p:attrNameLst>
                                          <p:attrName>style.visibility</p:attrName>
                                        </p:attrNameLst>
                                      </p:cBhvr>
                                      <p:to>
                                        <p:strVal val="visible"/>
                                      </p:to>
                                    </p:set>
                                    <p:animEffect transition="in" filter="fade">
                                      <p:cBhvr>
                                        <p:cTn id="22" dur="1000"/>
                                        <p:tgtEl>
                                          <p:spTgt spid="176131">
                                            <p:txEl>
                                              <p:pRg st="3" end="3"/>
                                            </p:txEl>
                                          </p:spTgt>
                                        </p:tgtEl>
                                      </p:cBhvr>
                                    </p:animEffect>
                                    <p:anim calcmode="lin" valueType="num">
                                      <p:cBhvr>
                                        <p:cTn id="23" dur="1000" fill="hold"/>
                                        <p:tgtEl>
                                          <p:spTgt spid="176131">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17613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1"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E06072C0-AE87-6E02-2BB5-9FFB974E2BCB}"/>
              </a:ext>
            </a:extLst>
          </p:cNvPr>
          <p:cNvSpPr>
            <a:spLocks noGrp="1" noChangeArrowheads="1"/>
          </p:cNvSpPr>
          <p:nvPr>
            <p:ph type="title"/>
          </p:nvPr>
        </p:nvSpPr>
        <p:spPr/>
        <p:txBody>
          <a:bodyPr/>
          <a:lstStyle/>
          <a:p>
            <a:pPr eaLnBrk="1" hangingPunct="1"/>
            <a:r>
              <a:rPr lang="en-US" altLang="en-US"/>
              <a:t>The DuPont Identity for Prufrock</a:t>
            </a:r>
          </a:p>
        </p:txBody>
      </p:sp>
      <p:sp>
        <p:nvSpPr>
          <p:cNvPr id="178179" name="Rectangle 3">
            <a:extLst>
              <a:ext uri="{FF2B5EF4-FFF2-40B4-BE49-F238E27FC236}">
                <a16:creationId xmlns:a16="http://schemas.microsoft.com/office/drawing/2014/main" id="{006D4104-D70B-170D-1432-DCC63BD9E2C7}"/>
              </a:ext>
            </a:extLst>
          </p:cNvPr>
          <p:cNvSpPr>
            <a:spLocks noGrp="1" noChangeArrowheads="1"/>
          </p:cNvSpPr>
          <p:nvPr>
            <p:ph type="body" idx="1"/>
          </p:nvPr>
        </p:nvSpPr>
        <p:spPr/>
        <p:txBody>
          <a:bodyPr/>
          <a:lstStyle/>
          <a:p>
            <a:pPr eaLnBrk="1" hangingPunct="1"/>
            <a:r>
              <a:rPr lang="en-US" altLang="en-US"/>
              <a:t>ROA = 10.1% and EM = 1.39</a:t>
            </a:r>
          </a:p>
          <a:p>
            <a:pPr lvl="1" eaLnBrk="1" hangingPunct="1"/>
            <a:r>
              <a:rPr lang="en-US" altLang="en-US"/>
              <a:t>ROE = 10.1% * 1.385 = 14.0%</a:t>
            </a:r>
          </a:p>
          <a:p>
            <a:pPr eaLnBrk="1" hangingPunct="1"/>
            <a:r>
              <a:rPr lang="en-US" altLang="en-US"/>
              <a:t>PM = 15.7% and TAT = 0.64</a:t>
            </a:r>
          </a:p>
          <a:p>
            <a:pPr lvl="1" eaLnBrk="1" hangingPunct="1"/>
            <a:r>
              <a:rPr lang="en-US" altLang="en-US"/>
              <a:t>ROE = 15.7% * 0.64 * 1.385 = 14.0%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78179">
                                            <p:txEl>
                                              <p:pRg st="0" end="0"/>
                                            </p:txEl>
                                          </p:spTgt>
                                        </p:tgtEl>
                                        <p:attrNameLst>
                                          <p:attrName>style.visibility</p:attrName>
                                        </p:attrNameLst>
                                      </p:cBhvr>
                                      <p:to>
                                        <p:strVal val="visible"/>
                                      </p:to>
                                    </p:set>
                                    <p:animEffect transition="in" filter="fade">
                                      <p:cBhvr>
                                        <p:cTn id="7" dur="1000"/>
                                        <p:tgtEl>
                                          <p:spTgt spid="178179">
                                            <p:txEl>
                                              <p:pRg st="0" end="0"/>
                                            </p:txEl>
                                          </p:spTgt>
                                        </p:tgtEl>
                                      </p:cBhvr>
                                    </p:animEffect>
                                    <p:anim calcmode="lin" valueType="num">
                                      <p:cBhvr>
                                        <p:cTn id="8" dur="1000" fill="hold"/>
                                        <p:tgtEl>
                                          <p:spTgt spid="17817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8179">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78179">
                                            <p:txEl>
                                              <p:pRg st="1" end="1"/>
                                            </p:txEl>
                                          </p:spTgt>
                                        </p:tgtEl>
                                        <p:attrNameLst>
                                          <p:attrName>style.visibility</p:attrName>
                                        </p:attrNameLst>
                                      </p:cBhvr>
                                      <p:to>
                                        <p:strVal val="visible"/>
                                      </p:to>
                                    </p:set>
                                    <p:animEffect transition="in" filter="fade">
                                      <p:cBhvr>
                                        <p:cTn id="12" dur="1000"/>
                                        <p:tgtEl>
                                          <p:spTgt spid="178179">
                                            <p:txEl>
                                              <p:pRg st="1" end="1"/>
                                            </p:txEl>
                                          </p:spTgt>
                                        </p:tgtEl>
                                      </p:cBhvr>
                                    </p:animEffect>
                                    <p:anim calcmode="lin" valueType="num">
                                      <p:cBhvr>
                                        <p:cTn id="13" dur="1000" fill="hold"/>
                                        <p:tgtEl>
                                          <p:spTgt spid="178179">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7817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178179">
                                            <p:txEl>
                                              <p:pRg st="2" end="2"/>
                                            </p:txEl>
                                          </p:spTgt>
                                        </p:tgtEl>
                                        <p:attrNameLst>
                                          <p:attrName>style.visibility</p:attrName>
                                        </p:attrNameLst>
                                      </p:cBhvr>
                                      <p:to>
                                        <p:strVal val="visible"/>
                                      </p:to>
                                    </p:set>
                                    <p:animEffect transition="in" filter="fade">
                                      <p:cBhvr>
                                        <p:cTn id="19" dur="1000"/>
                                        <p:tgtEl>
                                          <p:spTgt spid="178179">
                                            <p:txEl>
                                              <p:pRg st="2" end="2"/>
                                            </p:txEl>
                                          </p:spTgt>
                                        </p:tgtEl>
                                      </p:cBhvr>
                                    </p:animEffect>
                                    <p:anim calcmode="lin" valueType="num">
                                      <p:cBhvr>
                                        <p:cTn id="20" dur="1000" fill="hold"/>
                                        <p:tgtEl>
                                          <p:spTgt spid="178179">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78179">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178179">
                                            <p:txEl>
                                              <p:pRg st="3" end="3"/>
                                            </p:txEl>
                                          </p:spTgt>
                                        </p:tgtEl>
                                        <p:attrNameLst>
                                          <p:attrName>style.visibility</p:attrName>
                                        </p:attrNameLst>
                                      </p:cBhvr>
                                      <p:to>
                                        <p:strVal val="visible"/>
                                      </p:to>
                                    </p:set>
                                    <p:animEffect transition="in" filter="fade">
                                      <p:cBhvr>
                                        <p:cTn id="24" dur="1000"/>
                                        <p:tgtEl>
                                          <p:spTgt spid="178179">
                                            <p:txEl>
                                              <p:pRg st="3" end="3"/>
                                            </p:txEl>
                                          </p:spTgt>
                                        </p:tgtEl>
                                      </p:cBhvr>
                                    </p:animEffect>
                                    <p:anim calcmode="lin" valueType="num">
                                      <p:cBhvr>
                                        <p:cTn id="25" dur="1000" fill="hold"/>
                                        <p:tgtEl>
                                          <p:spTgt spid="178179">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17817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7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4E193358-5530-5C2D-DE41-7D96C61E0FD6}"/>
              </a:ext>
            </a:extLst>
          </p:cNvPr>
          <p:cNvSpPr>
            <a:spLocks noGrp="1" noChangeArrowheads="1"/>
          </p:cNvSpPr>
          <p:nvPr>
            <p:ph type="title"/>
          </p:nvPr>
        </p:nvSpPr>
        <p:spPr/>
        <p:txBody>
          <a:bodyPr/>
          <a:lstStyle/>
          <a:p>
            <a:pPr eaLnBrk="1" hangingPunct="1"/>
            <a:r>
              <a:rPr lang="en-US" altLang="en-US"/>
              <a:t>3.2 Ratio Analysis</a:t>
            </a:r>
          </a:p>
        </p:txBody>
      </p:sp>
      <p:sp>
        <p:nvSpPr>
          <p:cNvPr id="154627" name="Rectangle 3">
            <a:extLst>
              <a:ext uri="{FF2B5EF4-FFF2-40B4-BE49-F238E27FC236}">
                <a16:creationId xmlns:a16="http://schemas.microsoft.com/office/drawing/2014/main" id="{FE0A1498-DCC2-4908-B2D5-BF37FB7623A5}"/>
              </a:ext>
            </a:extLst>
          </p:cNvPr>
          <p:cNvSpPr>
            <a:spLocks noGrp="1" noChangeArrowheads="1"/>
          </p:cNvSpPr>
          <p:nvPr>
            <p:ph type="body" idx="1"/>
          </p:nvPr>
        </p:nvSpPr>
        <p:spPr/>
        <p:txBody>
          <a:bodyPr/>
          <a:lstStyle/>
          <a:p>
            <a:pPr marL="342900" indent="-342900" eaLnBrk="1" hangingPunct="1"/>
            <a:r>
              <a:rPr lang="en-US" altLang="en-US"/>
              <a:t>Ratios also allow for better comparison through time or between companies.</a:t>
            </a:r>
          </a:p>
          <a:p>
            <a:pPr marL="342900" indent="-342900" eaLnBrk="1" hangingPunct="1"/>
            <a:r>
              <a:rPr lang="en-US" altLang="en-US"/>
              <a:t>As we look at each ratio, ask yourself:</a:t>
            </a:r>
          </a:p>
          <a:p>
            <a:pPr marL="742950" lvl="1" indent="-285750" eaLnBrk="1" hangingPunct="1"/>
            <a:r>
              <a:rPr lang="en-US" altLang="en-US"/>
              <a:t>How is the ratio computed?</a:t>
            </a:r>
          </a:p>
          <a:p>
            <a:pPr marL="742950" lvl="1" indent="-285750" eaLnBrk="1" hangingPunct="1"/>
            <a:r>
              <a:rPr lang="en-US" altLang="en-US"/>
              <a:t>What is the ratio trying to measure and why?</a:t>
            </a:r>
          </a:p>
          <a:p>
            <a:pPr marL="742950" lvl="1" indent="-285750" eaLnBrk="1" hangingPunct="1"/>
            <a:r>
              <a:rPr lang="en-US" altLang="en-US"/>
              <a:t>What is the unit of measurement?</a:t>
            </a:r>
          </a:p>
          <a:p>
            <a:pPr marL="742950" lvl="1" indent="-285750" eaLnBrk="1" hangingPunct="1"/>
            <a:r>
              <a:rPr lang="en-US" altLang="en-US"/>
              <a:t>What does the value indicate?</a:t>
            </a:r>
          </a:p>
          <a:p>
            <a:pPr marL="742950" lvl="1" indent="-285750" eaLnBrk="1" hangingPunct="1"/>
            <a:r>
              <a:rPr lang="en-US" altLang="en-US"/>
              <a:t>How can we improve the company’s ratio?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54627">
                                            <p:txEl>
                                              <p:pRg st="0" end="0"/>
                                            </p:txEl>
                                          </p:spTgt>
                                        </p:tgtEl>
                                        <p:attrNameLst>
                                          <p:attrName>style.visibility</p:attrName>
                                        </p:attrNameLst>
                                      </p:cBhvr>
                                      <p:to>
                                        <p:strVal val="visible"/>
                                      </p:to>
                                    </p:set>
                                    <p:animEffect transition="in" filter="fade">
                                      <p:cBhvr>
                                        <p:cTn id="7" dur="1000"/>
                                        <p:tgtEl>
                                          <p:spTgt spid="154627">
                                            <p:txEl>
                                              <p:pRg st="0" end="0"/>
                                            </p:txEl>
                                          </p:spTgt>
                                        </p:tgtEl>
                                      </p:cBhvr>
                                    </p:animEffect>
                                    <p:anim calcmode="lin" valueType="num">
                                      <p:cBhvr>
                                        <p:cTn id="8" dur="1000" fill="hold"/>
                                        <p:tgtEl>
                                          <p:spTgt spid="15462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5462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54627">
                                            <p:txEl>
                                              <p:pRg st="1" end="1"/>
                                            </p:txEl>
                                          </p:spTgt>
                                        </p:tgtEl>
                                        <p:attrNameLst>
                                          <p:attrName>style.visibility</p:attrName>
                                        </p:attrNameLst>
                                      </p:cBhvr>
                                      <p:to>
                                        <p:strVal val="visible"/>
                                      </p:to>
                                    </p:set>
                                    <p:animEffect transition="in" filter="fade">
                                      <p:cBhvr>
                                        <p:cTn id="14" dur="1000"/>
                                        <p:tgtEl>
                                          <p:spTgt spid="154627">
                                            <p:txEl>
                                              <p:pRg st="1" end="1"/>
                                            </p:txEl>
                                          </p:spTgt>
                                        </p:tgtEl>
                                      </p:cBhvr>
                                    </p:animEffect>
                                    <p:anim calcmode="lin" valueType="num">
                                      <p:cBhvr>
                                        <p:cTn id="15" dur="1000" fill="hold"/>
                                        <p:tgtEl>
                                          <p:spTgt spid="15462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54627">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54627">
                                            <p:txEl>
                                              <p:pRg st="2" end="2"/>
                                            </p:txEl>
                                          </p:spTgt>
                                        </p:tgtEl>
                                        <p:attrNameLst>
                                          <p:attrName>style.visibility</p:attrName>
                                        </p:attrNameLst>
                                      </p:cBhvr>
                                      <p:to>
                                        <p:strVal val="visible"/>
                                      </p:to>
                                    </p:set>
                                    <p:animEffect transition="in" filter="fade">
                                      <p:cBhvr>
                                        <p:cTn id="19" dur="1000"/>
                                        <p:tgtEl>
                                          <p:spTgt spid="154627">
                                            <p:txEl>
                                              <p:pRg st="2" end="2"/>
                                            </p:txEl>
                                          </p:spTgt>
                                        </p:tgtEl>
                                      </p:cBhvr>
                                    </p:animEffect>
                                    <p:anim calcmode="lin" valueType="num">
                                      <p:cBhvr>
                                        <p:cTn id="20" dur="1000" fill="hold"/>
                                        <p:tgtEl>
                                          <p:spTgt spid="15462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54627">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154627">
                                            <p:txEl>
                                              <p:pRg st="3" end="3"/>
                                            </p:txEl>
                                          </p:spTgt>
                                        </p:tgtEl>
                                        <p:attrNameLst>
                                          <p:attrName>style.visibility</p:attrName>
                                        </p:attrNameLst>
                                      </p:cBhvr>
                                      <p:to>
                                        <p:strVal val="visible"/>
                                      </p:to>
                                    </p:set>
                                    <p:animEffect transition="in" filter="fade">
                                      <p:cBhvr>
                                        <p:cTn id="24" dur="1000"/>
                                        <p:tgtEl>
                                          <p:spTgt spid="154627">
                                            <p:txEl>
                                              <p:pRg st="3" end="3"/>
                                            </p:txEl>
                                          </p:spTgt>
                                        </p:tgtEl>
                                      </p:cBhvr>
                                    </p:animEffect>
                                    <p:anim calcmode="lin" valueType="num">
                                      <p:cBhvr>
                                        <p:cTn id="25" dur="1000" fill="hold"/>
                                        <p:tgtEl>
                                          <p:spTgt spid="154627">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154627">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154627">
                                            <p:txEl>
                                              <p:pRg st="4" end="4"/>
                                            </p:txEl>
                                          </p:spTgt>
                                        </p:tgtEl>
                                        <p:attrNameLst>
                                          <p:attrName>style.visibility</p:attrName>
                                        </p:attrNameLst>
                                      </p:cBhvr>
                                      <p:to>
                                        <p:strVal val="visible"/>
                                      </p:to>
                                    </p:set>
                                    <p:animEffect transition="in" filter="fade">
                                      <p:cBhvr>
                                        <p:cTn id="29" dur="1000"/>
                                        <p:tgtEl>
                                          <p:spTgt spid="154627">
                                            <p:txEl>
                                              <p:pRg st="4" end="4"/>
                                            </p:txEl>
                                          </p:spTgt>
                                        </p:tgtEl>
                                      </p:cBhvr>
                                    </p:animEffect>
                                    <p:anim calcmode="lin" valueType="num">
                                      <p:cBhvr>
                                        <p:cTn id="30" dur="1000" fill="hold"/>
                                        <p:tgtEl>
                                          <p:spTgt spid="154627">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154627">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154627">
                                            <p:txEl>
                                              <p:pRg st="5" end="5"/>
                                            </p:txEl>
                                          </p:spTgt>
                                        </p:tgtEl>
                                        <p:attrNameLst>
                                          <p:attrName>style.visibility</p:attrName>
                                        </p:attrNameLst>
                                      </p:cBhvr>
                                      <p:to>
                                        <p:strVal val="visible"/>
                                      </p:to>
                                    </p:set>
                                    <p:animEffect transition="in" filter="fade">
                                      <p:cBhvr>
                                        <p:cTn id="34" dur="1000"/>
                                        <p:tgtEl>
                                          <p:spTgt spid="154627">
                                            <p:txEl>
                                              <p:pRg st="5" end="5"/>
                                            </p:txEl>
                                          </p:spTgt>
                                        </p:tgtEl>
                                      </p:cBhvr>
                                    </p:animEffect>
                                    <p:anim calcmode="lin" valueType="num">
                                      <p:cBhvr>
                                        <p:cTn id="35" dur="1000" fill="hold"/>
                                        <p:tgtEl>
                                          <p:spTgt spid="154627">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154627">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154627">
                                            <p:txEl>
                                              <p:pRg st="6" end="6"/>
                                            </p:txEl>
                                          </p:spTgt>
                                        </p:tgtEl>
                                        <p:attrNameLst>
                                          <p:attrName>style.visibility</p:attrName>
                                        </p:attrNameLst>
                                      </p:cBhvr>
                                      <p:to>
                                        <p:strVal val="visible"/>
                                      </p:to>
                                    </p:set>
                                    <p:animEffect transition="in" filter="fade">
                                      <p:cBhvr>
                                        <p:cTn id="39" dur="1000"/>
                                        <p:tgtEl>
                                          <p:spTgt spid="154627">
                                            <p:txEl>
                                              <p:pRg st="6" end="6"/>
                                            </p:txEl>
                                          </p:spTgt>
                                        </p:tgtEl>
                                      </p:cBhvr>
                                    </p:animEffect>
                                    <p:anim calcmode="lin" valueType="num">
                                      <p:cBhvr>
                                        <p:cTn id="40" dur="1000" fill="hold"/>
                                        <p:tgtEl>
                                          <p:spTgt spid="154627">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15462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7"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5766EE15-000F-18DB-670C-ECCF5F1394FC}"/>
              </a:ext>
            </a:extLst>
          </p:cNvPr>
          <p:cNvSpPr>
            <a:spLocks noGrp="1" noChangeArrowheads="1"/>
          </p:cNvSpPr>
          <p:nvPr>
            <p:ph type="title"/>
          </p:nvPr>
        </p:nvSpPr>
        <p:spPr/>
        <p:txBody>
          <a:bodyPr/>
          <a:lstStyle/>
          <a:p>
            <a:pPr eaLnBrk="1" hangingPunct="1"/>
            <a:r>
              <a:rPr lang="en-US" altLang="en-US"/>
              <a:t>Categories of Financial Ratios</a:t>
            </a:r>
          </a:p>
        </p:txBody>
      </p:sp>
      <p:sp>
        <p:nvSpPr>
          <p:cNvPr id="156675" name="Rectangle 3">
            <a:extLst>
              <a:ext uri="{FF2B5EF4-FFF2-40B4-BE49-F238E27FC236}">
                <a16:creationId xmlns:a16="http://schemas.microsoft.com/office/drawing/2014/main" id="{B9530A84-DF16-7F54-7251-E7ABEFA1D85A}"/>
              </a:ext>
            </a:extLst>
          </p:cNvPr>
          <p:cNvSpPr>
            <a:spLocks noGrp="1" noChangeArrowheads="1"/>
          </p:cNvSpPr>
          <p:nvPr>
            <p:ph type="body" idx="1"/>
          </p:nvPr>
        </p:nvSpPr>
        <p:spPr/>
        <p:txBody>
          <a:bodyPr/>
          <a:lstStyle/>
          <a:p>
            <a:pPr marL="342900" indent="-342900" eaLnBrk="1" hangingPunct="1"/>
            <a:r>
              <a:rPr lang="en-US" altLang="en-US"/>
              <a:t>Short-term solvency or liquidity ratios</a:t>
            </a:r>
          </a:p>
          <a:p>
            <a:pPr marL="342900" indent="-342900" eaLnBrk="1" hangingPunct="1"/>
            <a:r>
              <a:rPr lang="en-US" altLang="en-US"/>
              <a:t>Long-term solvency or financial leverage ratios</a:t>
            </a:r>
          </a:p>
          <a:p>
            <a:pPr marL="342900" indent="-342900" eaLnBrk="1" hangingPunct="1"/>
            <a:r>
              <a:rPr lang="en-US" altLang="en-US"/>
              <a:t>Asset management or turnover ratios</a:t>
            </a:r>
          </a:p>
          <a:p>
            <a:pPr marL="342900" indent="-342900" eaLnBrk="1" hangingPunct="1"/>
            <a:r>
              <a:rPr lang="en-US" altLang="en-US"/>
              <a:t>Profitability ratios</a:t>
            </a:r>
          </a:p>
          <a:p>
            <a:pPr marL="342900" indent="-342900" eaLnBrk="1" hangingPunct="1"/>
            <a:r>
              <a:rPr lang="en-US" altLang="en-US"/>
              <a:t>Market value ratios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56675">
                                            <p:txEl>
                                              <p:pRg st="0" end="0"/>
                                            </p:txEl>
                                          </p:spTgt>
                                        </p:tgtEl>
                                        <p:attrNameLst>
                                          <p:attrName>style.visibility</p:attrName>
                                        </p:attrNameLst>
                                      </p:cBhvr>
                                      <p:to>
                                        <p:strVal val="visible"/>
                                      </p:to>
                                    </p:set>
                                    <p:animEffect transition="in" filter="fade">
                                      <p:cBhvr>
                                        <p:cTn id="7" dur="1000"/>
                                        <p:tgtEl>
                                          <p:spTgt spid="156675">
                                            <p:txEl>
                                              <p:pRg st="0" end="0"/>
                                            </p:txEl>
                                          </p:spTgt>
                                        </p:tgtEl>
                                      </p:cBhvr>
                                    </p:animEffect>
                                    <p:anim calcmode="lin" valueType="num">
                                      <p:cBhvr>
                                        <p:cTn id="8" dur="1000" fill="hold"/>
                                        <p:tgtEl>
                                          <p:spTgt spid="1566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5667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56675">
                                            <p:txEl>
                                              <p:pRg st="1" end="1"/>
                                            </p:txEl>
                                          </p:spTgt>
                                        </p:tgtEl>
                                        <p:attrNameLst>
                                          <p:attrName>style.visibility</p:attrName>
                                        </p:attrNameLst>
                                      </p:cBhvr>
                                      <p:to>
                                        <p:strVal val="visible"/>
                                      </p:to>
                                    </p:set>
                                    <p:animEffect transition="in" filter="fade">
                                      <p:cBhvr>
                                        <p:cTn id="14" dur="1000"/>
                                        <p:tgtEl>
                                          <p:spTgt spid="156675">
                                            <p:txEl>
                                              <p:pRg st="1" end="1"/>
                                            </p:txEl>
                                          </p:spTgt>
                                        </p:tgtEl>
                                      </p:cBhvr>
                                    </p:animEffect>
                                    <p:anim calcmode="lin" valueType="num">
                                      <p:cBhvr>
                                        <p:cTn id="15" dur="1000" fill="hold"/>
                                        <p:tgtEl>
                                          <p:spTgt spid="15667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566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156675">
                                            <p:txEl>
                                              <p:pRg st="2" end="2"/>
                                            </p:txEl>
                                          </p:spTgt>
                                        </p:tgtEl>
                                        <p:attrNameLst>
                                          <p:attrName>style.visibility</p:attrName>
                                        </p:attrNameLst>
                                      </p:cBhvr>
                                      <p:to>
                                        <p:strVal val="visible"/>
                                      </p:to>
                                    </p:set>
                                    <p:animEffect transition="in" filter="fade">
                                      <p:cBhvr>
                                        <p:cTn id="21" dur="1000"/>
                                        <p:tgtEl>
                                          <p:spTgt spid="156675">
                                            <p:txEl>
                                              <p:pRg st="2" end="2"/>
                                            </p:txEl>
                                          </p:spTgt>
                                        </p:tgtEl>
                                      </p:cBhvr>
                                    </p:animEffect>
                                    <p:anim calcmode="lin" valueType="num">
                                      <p:cBhvr>
                                        <p:cTn id="22" dur="1000" fill="hold"/>
                                        <p:tgtEl>
                                          <p:spTgt spid="15667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5667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156675">
                                            <p:txEl>
                                              <p:pRg st="3" end="3"/>
                                            </p:txEl>
                                          </p:spTgt>
                                        </p:tgtEl>
                                        <p:attrNameLst>
                                          <p:attrName>style.visibility</p:attrName>
                                        </p:attrNameLst>
                                      </p:cBhvr>
                                      <p:to>
                                        <p:strVal val="visible"/>
                                      </p:to>
                                    </p:set>
                                    <p:animEffect transition="in" filter="fade">
                                      <p:cBhvr>
                                        <p:cTn id="28" dur="1000"/>
                                        <p:tgtEl>
                                          <p:spTgt spid="156675">
                                            <p:txEl>
                                              <p:pRg st="3" end="3"/>
                                            </p:txEl>
                                          </p:spTgt>
                                        </p:tgtEl>
                                      </p:cBhvr>
                                    </p:animEffect>
                                    <p:anim calcmode="lin" valueType="num">
                                      <p:cBhvr>
                                        <p:cTn id="29" dur="1000" fill="hold"/>
                                        <p:tgtEl>
                                          <p:spTgt spid="15667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5667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156675">
                                            <p:txEl>
                                              <p:pRg st="4" end="4"/>
                                            </p:txEl>
                                          </p:spTgt>
                                        </p:tgtEl>
                                        <p:attrNameLst>
                                          <p:attrName>style.visibility</p:attrName>
                                        </p:attrNameLst>
                                      </p:cBhvr>
                                      <p:to>
                                        <p:strVal val="visible"/>
                                      </p:to>
                                    </p:set>
                                    <p:animEffect transition="in" filter="fade">
                                      <p:cBhvr>
                                        <p:cTn id="35" dur="1000"/>
                                        <p:tgtEl>
                                          <p:spTgt spid="156675">
                                            <p:txEl>
                                              <p:pRg st="4" end="4"/>
                                            </p:txEl>
                                          </p:spTgt>
                                        </p:tgtEl>
                                      </p:cBhvr>
                                    </p:animEffect>
                                    <p:anim calcmode="lin" valueType="num">
                                      <p:cBhvr>
                                        <p:cTn id="36" dur="1000" fill="hold"/>
                                        <p:tgtEl>
                                          <p:spTgt spid="15667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5667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F1B44D1D-28CA-D5F4-F8F7-A5A5818A73BF}"/>
              </a:ext>
            </a:extLst>
          </p:cNvPr>
          <p:cNvSpPr>
            <a:spLocks noGrp="1"/>
          </p:cNvSpPr>
          <p:nvPr>
            <p:ph type="title"/>
          </p:nvPr>
        </p:nvSpPr>
        <p:spPr/>
        <p:txBody>
          <a:bodyPr/>
          <a:lstStyle/>
          <a:p>
            <a:pPr algn="ctr"/>
            <a:r>
              <a:rPr lang="en-US" altLang="en-US"/>
              <a:t>PRUFROCK CORPORATION	</a:t>
            </a:r>
          </a:p>
        </p:txBody>
      </p:sp>
      <p:sp>
        <p:nvSpPr>
          <p:cNvPr id="7171" name="Content Placeholder 2">
            <a:extLst>
              <a:ext uri="{FF2B5EF4-FFF2-40B4-BE49-F238E27FC236}">
                <a16:creationId xmlns:a16="http://schemas.microsoft.com/office/drawing/2014/main" id="{6E86E94E-E343-26F2-B4C2-E1E477ED9424}"/>
              </a:ext>
            </a:extLst>
          </p:cNvPr>
          <p:cNvSpPr>
            <a:spLocks noGrp="1"/>
          </p:cNvSpPr>
          <p:nvPr>
            <p:ph idx="1"/>
          </p:nvPr>
        </p:nvSpPr>
        <p:spPr/>
        <p:txBody>
          <a:bodyPr/>
          <a:lstStyle/>
          <a:p>
            <a:r>
              <a:rPr lang="en-US" altLang="en-US"/>
              <a:t>33 million shares outstanding</a:t>
            </a:r>
          </a:p>
          <a:p>
            <a:r>
              <a:rPr lang="en-US" altLang="en-US"/>
              <a:t>EPS = Earnings per Share</a:t>
            </a:r>
          </a:p>
          <a:p>
            <a:r>
              <a:rPr lang="en-US" altLang="en-US"/>
              <a:t>EBIT = Earnings Before Interest and Taxes</a:t>
            </a:r>
          </a:p>
          <a:p>
            <a:r>
              <a:rPr lang="en-US" altLang="en-US"/>
              <a:t>EBITDA = Earnings Before Interest, Taxes, Depreciation and Amortization  </a:t>
            </a:r>
          </a:p>
          <a:p>
            <a:pPr lvl="1"/>
            <a:r>
              <a:rPr lang="en-US" altLang="en-US"/>
              <a:t>A proxy for “Free Cash Flow” which we will define (and use) later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26A886F1-752B-EFE4-EC70-0EFF66DE92C3}"/>
              </a:ext>
            </a:extLst>
          </p:cNvPr>
          <p:cNvSpPr>
            <a:spLocks noGrp="1"/>
          </p:cNvSpPr>
          <p:nvPr>
            <p:ph type="title"/>
          </p:nvPr>
        </p:nvSpPr>
        <p:spPr/>
        <p:txBody>
          <a:bodyPr/>
          <a:lstStyle/>
          <a:p>
            <a:endParaRPr lang="en-US" altLang="en-US"/>
          </a:p>
        </p:txBody>
      </p:sp>
      <p:pic>
        <p:nvPicPr>
          <p:cNvPr id="8195" name="Picture 2">
            <a:extLst>
              <a:ext uri="{FF2B5EF4-FFF2-40B4-BE49-F238E27FC236}">
                <a16:creationId xmlns:a16="http://schemas.microsoft.com/office/drawing/2014/main" id="{699C56B7-7CAC-2E01-0686-5F29CE5DB63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032000" y="762000"/>
            <a:ext cx="4368800" cy="5534025"/>
          </a:xfrm>
          <a:noFill/>
          <a:extLst>
            <a:ext uri="{91240B29-F687-4F45-9708-019B960494DF}">
              <a14:hiddenLine xmlns:a14="http://schemas.microsoft.com/office/drawing/2010/main" w="12700" cap="sq" cmpd="sng">
                <a:solidFill>
                  <a:schemeClr val="tx1"/>
                </a:solidFill>
                <a:prstDash val="solid"/>
                <a:miter lim="800000"/>
                <a:headEnd type="none" w="sm" len="sm"/>
                <a:tailEnd type="none" w="sm" len="sm"/>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1F1036A0-88AF-AA7E-8348-AE78FCBD0D35}"/>
              </a:ext>
            </a:extLst>
          </p:cNvPr>
          <p:cNvSpPr>
            <a:spLocks noGrp="1"/>
          </p:cNvSpPr>
          <p:nvPr>
            <p:ph type="title"/>
          </p:nvPr>
        </p:nvSpPr>
        <p:spPr/>
        <p:txBody>
          <a:bodyPr/>
          <a:lstStyle/>
          <a:p>
            <a:endParaRPr lang="en-US" altLang="en-US"/>
          </a:p>
        </p:txBody>
      </p:sp>
      <p:pic>
        <p:nvPicPr>
          <p:cNvPr id="9219" name="Picture 2">
            <a:extLst>
              <a:ext uri="{FF2B5EF4-FFF2-40B4-BE49-F238E27FC236}">
                <a16:creationId xmlns:a16="http://schemas.microsoft.com/office/drawing/2014/main" id="{D1DAAC48-E1E4-736D-8C3B-43F11C40482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286000" y="685800"/>
            <a:ext cx="5443538" cy="5678488"/>
          </a:xfrm>
          <a:noFill/>
          <a:extLst>
            <a:ext uri="{91240B29-F687-4F45-9708-019B960494DF}">
              <a14:hiddenLine xmlns:a14="http://schemas.microsoft.com/office/drawing/2010/main" w="12700" cap="sq" cmpd="sng">
                <a:solidFill>
                  <a:schemeClr val="tx1"/>
                </a:solidFill>
                <a:prstDash val="solid"/>
                <a:miter lim="800000"/>
                <a:headEnd type="none" w="sm" len="sm"/>
                <a:tailEnd type="none" w="sm" len="sm"/>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0A44AA4F-B2E3-9919-9D20-23D30B2C4C82}"/>
              </a:ext>
            </a:extLst>
          </p:cNvPr>
          <p:cNvSpPr>
            <a:spLocks noGrp="1"/>
          </p:cNvSpPr>
          <p:nvPr>
            <p:ph type="title"/>
          </p:nvPr>
        </p:nvSpPr>
        <p:spPr/>
        <p:txBody>
          <a:bodyPr/>
          <a:lstStyle/>
          <a:p>
            <a:endParaRPr lang="en-US" altLang="en-US"/>
          </a:p>
        </p:txBody>
      </p:sp>
      <p:pic>
        <p:nvPicPr>
          <p:cNvPr id="10243" name="Picture 2">
            <a:extLst>
              <a:ext uri="{FF2B5EF4-FFF2-40B4-BE49-F238E27FC236}">
                <a16:creationId xmlns:a16="http://schemas.microsoft.com/office/drawing/2014/main" id="{727301D9-7F47-93A8-7830-2EF21F02D4B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208088" y="658813"/>
            <a:ext cx="6646862" cy="5589587"/>
          </a:xfrm>
          <a:noFill/>
          <a:extLst>
            <a:ext uri="{91240B29-F687-4F45-9708-019B960494DF}">
              <a14:hiddenLine xmlns:a14="http://schemas.microsoft.com/office/drawing/2010/main" w="12700" cap="sq" cmpd="sng">
                <a:solidFill>
                  <a:schemeClr val="tx1"/>
                </a:solidFill>
                <a:prstDash val="solid"/>
                <a:miter lim="800000"/>
                <a:headEnd type="none" w="sm" len="sm"/>
                <a:tailEnd type="none" w="sm" len="sm"/>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D2196A2-0C1B-E3EF-680E-F10132DA51BD}"/>
              </a:ext>
            </a:extLst>
          </p:cNvPr>
          <p:cNvSpPr>
            <a:spLocks noGrp="1"/>
          </p:cNvSpPr>
          <p:nvPr>
            <p:ph type="title"/>
          </p:nvPr>
        </p:nvSpPr>
        <p:spPr/>
        <p:txBody>
          <a:bodyPr/>
          <a:lstStyle/>
          <a:p>
            <a:endParaRPr lang="en-US" altLang="en-US"/>
          </a:p>
        </p:txBody>
      </p:sp>
      <p:pic>
        <p:nvPicPr>
          <p:cNvPr id="11267" name="Picture 2">
            <a:extLst>
              <a:ext uri="{FF2B5EF4-FFF2-40B4-BE49-F238E27FC236}">
                <a16:creationId xmlns:a16="http://schemas.microsoft.com/office/drawing/2014/main" id="{7C1F5035-CB5D-A43C-F3C7-BC350884FF1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219200" y="882650"/>
            <a:ext cx="6972300" cy="5311775"/>
          </a:xfrm>
          <a:noFill/>
          <a:extLst>
            <a:ext uri="{91240B29-F687-4F45-9708-019B960494DF}">
              <a14:hiddenLine xmlns:a14="http://schemas.microsoft.com/office/drawing/2010/main" w="12700" cap="sq" cmpd="sng">
                <a:solidFill>
                  <a:schemeClr val="tx1"/>
                </a:solidFill>
                <a:prstDash val="solid"/>
                <a:miter lim="800000"/>
                <a:headEnd type="none" w="sm" len="sm"/>
                <a:tailEnd type="none" w="sm" len="sm"/>
              </a14:hiddenLine>
            </a:ext>
          </a:extLst>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1"/>
  <p:tag name="MMPROD_UIDATA" val="&lt;database version=&quot;7.0&quot;&gt;&lt;object type=&quot;1&quot; unique_id=&quot;10001&quot;&gt;&lt;object type=&quot;8&quot; unique_id=&quot;10392&quot;&gt;&lt;/object&gt;&lt;object type=&quot;2&quot; unique_id=&quot;10393&quot;&gt;&lt;object type=&quot;3&quot; unique_id=&quot;10394&quot;&gt;&lt;property id=&quot;20148&quot; value=&quot;5&quot;/&gt;&lt;property id=&quot;20300&quot; value=&quot;Slide 1&quot;/&gt;&lt;property id=&quot;20307&quot; value=&quot;328&quot;/&gt;&lt;/object&gt;&lt;object type=&quot;3&quot; unique_id=&quot;10395&quot;&gt;&lt;property id=&quot;20148&quot; value=&quot;5&quot;/&gt;&lt;property id=&quot;20300&quot; value=&quot;Slide 2 - &amp;quot;Key Concepts and Skills&amp;quot;&quot;/&gt;&lt;property id=&quot;20307&quot; value=&quot;329&quot;/&gt;&lt;/object&gt;&lt;object type=&quot;3&quot; unique_id=&quot;10396&quot;&gt;&lt;property id=&quot;20148&quot; value=&quot;5&quot;/&gt;&lt;property id=&quot;20300&quot; value=&quot;Slide 3 - &amp;quot;Chapter Outline&amp;quot;&quot;/&gt;&lt;property id=&quot;20307&quot; value=&quot;330&quot;/&gt;&lt;/object&gt;&lt;object type=&quot;3&quot; unique_id=&quot;10397&quot;&gt;&lt;property id=&quot;20148&quot; value=&quot;5&quot;/&gt;&lt;property id=&quot;20300&quot; value=&quot;Slide 4 - &amp;quot;3.1 Financial Statements Analysis&amp;quot;&quot;/&gt;&lt;property id=&quot;20307&quot; value=&quot;331&quot;/&gt;&lt;/object&gt;&lt;object type=&quot;3&quot; unique_id=&quot;10398&quot;&gt;&lt;property id=&quot;20148&quot; value=&quot;5&quot;/&gt;&lt;property id=&quot;20300&quot; value=&quot;Slide 5 - &amp;quot;3.2 Ratio Analysis&amp;quot;&quot;/&gt;&lt;property id=&quot;20307&quot; value=&quot;332&quot;/&gt;&lt;/object&gt;&lt;object type=&quot;3&quot; unique_id=&quot;10399&quot;&gt;&lt;property id=&quot;20148&quot; value=&quot;5&quot;/&gt;&lt;property id=&quot;20300&quot; value=&quot;Slide 6 - &amp;quot;Categories of Financial Ratios&amp;quot;&quot;/&gt;&lt;property id=&quot;20307&quot; value=&quot;333&quot;/&gt;&lt;/object&gt;&lt;object type=&quot;3&quot; unique_id=&quot;10400&quot;&gt;&lt;property id=&quot;20148&quot; value=&quot;5&quot;/&gt;&lt;property id=&quot;20300&quot; value=&quot;Slide 7 - &amp;quot;Computing Liquidity Ratios&amp;quot;&quot;/&gt;&lt;property id=&quot;20307&quot; value=&quot;334&quot;/&gt;&lt;/object&gt;&lt;object type=&quot;3&quot; unique_id=&quot;10401&quot;&gt;&lt;property id=&quot;20148&quot; value=&quot;5&quot;/&gt;&lt;property id=&quot;20300&quot; value=&quot;Slide 8 - &amp;quot;Computing Leverage Ratios&amp;quot;&quot;/&gt;&lt;property id=&quot;20307&quot; value=&quot;335&quot;/&gt;&lt;/object&gt;&lt;object type=&quot;3&quot; unique_id=&quot;10402&quot;&gt;&lt;property id=&quot;20148&quot; value=&quot;5&quot;/&gt;&lt;property id=&quot;20300&quot; value=&quot;Slide 9 - &amp;quot;Computing Coverage Ratios&amp;quot;&quot;/&gt;&lt;property id=&quot;20307&quot; value=&quot;336&quot;/&gt;&lt;/object&gt;&lt;object type=&quot;3&quot; unique_id=&quot;10403&quot;&gt;&lt;property id=&quot;20148&quot; value=&quot;5&quot;/&gt;&lt;property id=&quot;20300&quot; value=&quot;Slide 10 - &amp;quot;Computing Inventory Ratios&amp;quot;&quot;/&gt;&lt;property id=&quot;20307&quot; value=&quot;337&quot;/&gt;&lt;/object&gt;&lt;object type=&quot;3&quot; unique_id=&quot;10404&quot;&gt;&lt;property id=&quot;20148&quot; value=&quot;5&quot;/&gt;&lt;property id=&quot;20300&quot; value=&quot;Slide 11 - &amp;quot;Computing Receivables Ratios&amp;quot;&quot;/&gt;&lt;property id=&quot;20307&quot; value=&quot;338&quot;/&gt;&lt;/object&gt;&lt;object type=&quot;3&quot; unique_id=&quot;10405&quot;&gt;&lt;property id=&quot;20148&quot; value=&quot;5&quot;/&gt;&lt;property id=&quot;20300&quot; value=&quot;Slide 12 - &amp;quot;Computing Total Asset Turnover&amp;quot;&quot;/&gt;&lt;property id=&quot;20307&quot; value=&quot;339&quot;/&gt;&lt;/object&gt;&lt;object type=&quot;3&quot; unique_id=&quot;10406&quot;&gt;&lt;property id=&quot;20148&quot; value=&quot;5&quot;/&gt;&lt;property id=&quot;20300&quot; value=&quot;Slide 13 - &amp;quot;Computing Profitability Measures&amp;quot;&quot;/&gt;&lt;property id=&quot;20307&quot; value=&quot;340&quot;/&gt;&lt;/object&gt;&lt;object type=&quot;3&quot; unique_id=&quot;10407&quot;&gt;&lt;property id=&quot;20148&quot; value=&quot;5&quot;/&gt;&lt;property id=&quot;20300&quot; value=&quot;Slide 14 - &amp;quot;Computing Market Value Measures&amp;quot;&quot;/&gt;&lt;property id=&quot;20307&quot; value=&quot;341&quot;/&gt;&lt;/object&gt;&lt;object type=&quot;3&quot; unique_id=&quot;10408&quot;&gt;&lt;property id=&quot;20148&quot; value=&quot;5&quot;/&gt;&lt;property id=&quot;20300&quot; value=&quot;Slide 15 - &amp;quot;Using Financial Statements&amp;quot;&quot;/&gt;&lt;property id=&quot;20307&quot; value=&quot;345&quot;/&gt;&lt;/object&gt;&lt;object type=&quot;3&quot; unique_id=&quot;10409&quot;&gt;&lt;property id=&quot;20148&quot; value=&quot;5&quot;/&gt;&lt;property id=&quot;20300&quot; value=&quot;Slide 16 - &amp;quot;3.3 The DuPont Identity&amp;quot;&quot;/&gt;&lt;property id=&quot;20307&quot; value=&quot;342&quot;/&gt;&lt;/object&gt;&lt;object type=&quot;3&quot; unique_id=&quot;10410&quot;&gt;&lt;property id=&quot;20148&quot; value=&quot;5&quot;/&gt;&lt;property id=&quot;20300&quot; value=&quot;Slide 17 - &amp;quot;Using the DuPont Identity&amp;quot;&quot;/&gt;&lt;property id=&quot;20307&quot; value=&quot;343&quot;/&gt;&lt;/object&gt;&lt;object type=&quot;3&quot; unique_id=&quot;10411&quot;&gt;&lt;property id=&quot;20148&quot; value=&quot;5&quot;/&gt;&lt;property id=&quot;20300&quot; value=&quot;Slide 18 - &amp;quot;Calculating the DuPont Identity&amp;quot;&quot;/&gt;&lt;property id=&quot;20307&quot; value=&quot;344&quot;/&gt;&lt;/object&gt;&lt;object type=&quot;3&quot; unique_id=&quot;10412&quot;&gt;&lt;property id=&quot;20148&quot; value=&quot;5&quot;/&gt;&lt;property id=&quot;20300&quot; value=&quot;Slide 19 - &amp;quot;Potential Problems&amp;quot;&quot;/&gt;&lt;property id=&quot;20307&quot; value=&quot;346&quot;/&gt;&lt;/object&gt;&lt;object type=&quot;3&quot; unique_id=&quot;10413&quot;&gt;&lt;property id=&quot;20148&quot; value=&quot;5&quot;/&gt;&lt;property id=&quot;20300&quot; value=&quot;Slide 20 - &amp;quot;3.4 Financial Models&amp;quot;&quot;/&gt;&lt;property id=&quot;20307&quot; value=&quot;351&quot;/&gt;&lt;/object&gt;&lt;object type=&quot;3&quot; unique_id=&quot;10414&quot;&gt;&lt;property id=&quot;20148&quot; value=&quot;5&quot;/&gt;&lt;property id=&quot;20300&quot; value=&quot;Slide 21 - &amp;quot;Financial Planning Ingredients&amp;quot;&quot;/&gt;&lt;property id=&quot;20307&quot; value=&quot;352&quot;/&gt;&lt;/object&gt;&lt;object type=&quot;3&quot; unique_id=&quot;10415&quot;&gt;&lt;property id=&quot;20148&quot; value=&quot;5&quot;/&gt;&lt;property id=&quot;20300&quot; value=&quot;Slide 22 - &amp;quot;Percent of Sales Approach&amp;quot;&quot;/&gt;&lt;property id=&quot;20307&quot; value=&quot;353&quot;/&gt;&lt;/object&gt;&lt;object type=&quot;3&quot; unique_id=&quot;10416&quot;&gt;&lt;property id=&quot;20148&quot; value=&quot;5&quot;/&gt;&lt;property id=&quot;20300&quot; value=&quot;Slide 23 - &amp;quot;Percent of Sales Approach&amp;quot;&quot;/&gt;&lt;property id=&quot;20307&quot; value=&quot;354&quot;/&gt;&lt;/object&gt;&lt;object type=&quot;3&quot; unique_id=&quot;10417&quot;&gt;&lt;property id=&quot;20148&quot; value=&quot;5&quot;/&gt;&lt;property id=&quot;20300&quot; value=&quot;Slide 24 - &amp;quot;Percent of Sales and EFN&amp;quot;&quot;/&gt;&lt;property id=&quot;20307&quot; value=&quot;347&quot;/&gt;&lt;/object&gt;&lt;object type=&quot;3&quot; unique_id=&quot;10418&quot;&gt;&lt;property id=&quot;20148&quot; value=&quot;5&quot;/&gt;&lt;property id=&quot;20300&quot; value=&quot;Slide 25 - &amp;quot;3.5 External Financing and Growth&amp;quot;&quot;/&gt;&lt;property id=&quot;20307&quot; value=&quot;355&quot;/&gt;&lt;/object&gt;&lt;object type=&quot;3&quot; unique_id=&quot;10419&quot;&gt;&lt;property id=&quot;20148&quot; value=&quot;5&quot;/&gt;&lt;property id=&quot;20300&quot; value=&quot;Slide 26 - &amp;quot;The Internal Growth Rate&amp;quot;&quot;/&gt;&lt;property id=&quot;20307&quot; value=&quot;356&quot;/&gt;&lt;/object&gt;&lt;object type=&quot;3&quot; unique_id=&quot;10420&quot;&gt;&lt;property id=&quot;20148&quot; value=&quot;5&quot;/&gt;&lt;property id=&quot;20300&quot; value=&quot;Slide 27 - &amp;quot;The Sustainable Growth Rate&amp;quot;&quot;/&gt;&lt;property id=&quot;20307&quot; value=&quot;357&quot;/&gt;&lt;/object&gt;&lt;object type=&quot;3&quot; unique_id=&quot;10421&quot;&gt;&lt;property id=&quot;20148&quot; value=&quot;5&quot;/&gt;&lt;property id=&quot;20300&quot; value=&quot;Slide 28 - &amp;quot;Determinants of Growth&amp;quot;&quot;/&gt;&lt;property id=&quot;20307&quot; value=&quot;358&quot;/&gt;&lt;/object&gt;&lt;object type=&quot;3&quot; unique_id=&quot;10422&quot;&gt;&lt;property id=&quot;20148&quot; value=&quot;5&quot;/&gt;&lt;property id=&quot;20300&quot; value=&quot;Slide 29 - &amp;quot;3.6 Some Caveats&amp;quot;&quot;/&gt;&lt;property id=&quot;20307&quot; value=&quot;350&quot;/&gt;&lt;/object&gt;&lt;object type=&quot;3&quot; unique_id=&quot;10423&quot;&gt;&lt;property id=&quot;20148&quot; value=&quot;5&quot;/&gt;&lt;property id=&quot;20300&quot; value=&quot;Slide 30 - &amp;quot;Quick Quiz&amp;quot;&quot;/&gt;&lt;property id=&quot;20307&quot; value=&quot;359&quot;/&gt;&lt;/object&gt;&lt;object type=&quot;3&quot; unique_id=&quot;10424&quot;&gt;&lt;property id=&quot;20148&quot; value=&quot;5&quot;/&gt;&lt;property id=&quot;20300&quot; value=&quot;Slide 31 - &amp;quot;Quick Quiz&amp;quot;&quot;/&gt;&lt;property id=&quot;20307&quot; value=&quot;360&quot;/&gt;&lt;/object&gt;&lt;/object&gt;&lt;/object&gt;&lt;/database&gt;"/>
  <p:tag name="SECTOMILLISECCONVERTED" val="1"/>
</p:tagLst>
</file>

<file path=ppt/theme/theme1.xml><?xml version="1.0" encoding="utf-8"?>
<a:theme xmlns:a="http://schemas.openxmlformats.org/drawingml/2006/main" name="Quadrant">
  <a:themeElements>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fontScheme name="Quadra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Quadrant</Template>
  <TotalTime>2778</TotalTime>
  <Words>2204</Words>
  <Application>Microsoft Office PowerPoint</Application>
  <PresentationFormat>On-screen Show (4:3)</PresentationFormat>
  <Paragraphs>173</Paragraphs>
  <Slides>21</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Times New Roman</vt:lpstr>
      <vt:lpstr>Arial</vt:lpstr>
      <vt:lpstr>Wingdings</vt:lpstr>
      <vt:lpstr>ＭＳ Ｐゴシック</vt:lpstr>
      <vt:lpstr>Monotype Corsiva</vt:lpstr>
      <vt:lpstr>Quadrant</vt:lpstr>
      <vt:lpstr>PowerPoint Presentation</vt:lpstr>
      <vt:lpstr>3.1 Financial Statements Analysis</vt:lpstr>
      <vt:lpstr>3.2 Ratio Analysis</vt:lpstr>
      <vt:lpstr>Categories of Financial Ratios</vt:lpstr>
      <vt:lpstr>PRUFROCK CORPORATION </vt:lpstr>
      <vt:lpstr>PowerPoint Presentation</vt:lpstr>
      <vt:lpstr>PowerPoint Presentation</vt:lpstr>
      <vt:lpstr>PowerPoint Presentation</vt:lpstr>
      <vt:lpstr>PowerPoint Presentation</vt:lpstr>
      <vt:lpstr>Computing Liquidity Ratios</vt:lpstr>
      <vt:lpstr>Computing Leverage Ratios</vt:lpstr>
      <vt:lpstr>Computing Coverage Ratios</vt:lpstr>
      <vt:lpstr>Computing Inventory Ratios</vt:lpstr>
      <vt:lpstr>Computing Receivables Ratios</vt:lpstr>
      <vt:lpstr>Computing Total Asset Turnover</vt:lpstr>
      <vt:lpstr>Computing Profitability Measures</vt:lpstr>
      <vt:lpstr>Computing Market Value Measures</vt:lpstr>
      <vt:lpstr>Using Financial Statements</vt:lpstr>
      <vt:lpstr>3.3 The DuPont Identity</vt:lpstr>
      <vt:lpstr>Using the DuPont Identity</vt:lpstr>
      <vt:lpstr>The DuPont Identity for Prufrock</vt:lpstr>
    </vt:vector>
  </TitlesOfParts>
  <Company>Irwin/ McGraw-Hill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dc:title>
  <dc:subject>Accounting Statements and Cash Flow</dc:subject>
  <dc:creator>John Stansfield</dc:creator>
  <cp:lastModifiedBy>Reese, William A</cp:lastModifiedBy>
  <cp:revision>81</cp:revision>
  <dcterms:created xsi:type="dcterms:W3CDTF">2001-03-01T05:50:14Z</dcterms:created>
  <dcterms:modified xsi:type="dcterms:W3CDTF">2023-09-27T21:33:34Z</dcterms:modified>
</cp:coreProperties>
</file>